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1122" r:id="rId3"/>
    <p:sldId id="1161" r:id="rId4"/>
    <p:sldId id="1166" r:id="rId5"/>
    <p:sldId id="1123" r:id="rId6"/>
    <p:sldId id="1153" r:id="rId7"/>
    <p:sldId id="1154" r:id="rId8"/>
    <p:sldId id="1157" r:id="rId9"/>
    <p:sldId id="1156" r:id="rId10"/>
    <p:sldId id="1163" r:id="rId11"/>
    <p:sldId id="1177" r:id="rId12"/>
    <p:sldId id="1167" r:id="rId13"/>
    <p:sldId id="1168" r:id="rId14"/>
    <p:sldId id="1150" r:id="rId15"/>
    <p:sldId id="1174" r:id="rId16"/>
    <p:sldId id="258" r:id="rId17"/>
    <p:sldId id="1109" r:id="rId18"/>
    <p:sldId id="1175" r:id="rId19"/>
    <p:sldId id="1176" r:id="rId20"/>
    <p:sldId id="1169" r:id="rId21"/>
    <p:sldId id="1181" r:id="rId22"/>
    <p:sldId id="1182" r:id="rId23"/>
    <p:sldId id="261" r:id="rId24"/>
    <p:sldId id="259" r:id="rId25"/>
    <p:sldId id="260" r:id="rId26"/>
    <p:sldId id="262" r:id="rId27"/>
    <p:sldId id="263" r:id="rId28"/>
    <p:sldId id="1178"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80" r:id="rId42"/>
    <p:sldId id="1179" r:id="rId43"/>
    <p:sldId id="1180" r:id="rId44"/>
    <p:sldId id="1170" r:id="rId45"/>
  </p:sldIdLst>
  <p:sldSz cx="15240000" cy="1016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3175" cap="flat">
              <a:solidFill>
                <a:srgbClr val="D6D6D6"/>
              </a:solidFill>
              <a:prstDash val="solid"/>
              <a:miter lim="400000"/>
            </a:ln>
          </a:left>
          <a:right>
            <a:ln w="12700"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12700" cap="flat">
              <a:solidFill>
                <a:srgbClr val="D6D7D6"/>
              </a:solidFill>
              <a:prstDash val="solid"/>
              <a:miter lim="400000"/>
            </a:ln>
          </a:top>
          <a:bottom>
            <a:ln w="3175" cap="flat">
              <a:solidFill>
                <a:srgbClr val="D6D6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6D6"/>
              </a:solidFill>
              <a:prstDash val="solid"/>
              <a:miter lim="400000"/>
            </a:ln>
          </a:top>
          <a:bottom>
            <a:ln w="12700"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929292"/>
              </a:solidFill>
              <a:prstDash val="solid"/>
              <a:miter lim="400000"/>
            </a:ln>
          </a:top>
          <a:bottom>
            <a:ln w="3175" cap="flat">
              <a:solidFill>
                <a:srgbClr val="929292"/>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3175" cap="flat">
              <a:solidFill>
                <a:srgbClr val="AAAAAA"/>
              </a:solidFill>
              <a:prstDash val="solid"/>
              <a:miter lim="400000"/>
            </a:ln>
          </a:left>
          <a:right>
            <a:ln w="3175" cap="flat">
              <a:solidFill>
                <a:srgbClr val="AAAAAA"/>
              </a:solidFill>
              <a:prstDash val="solid"/>
              <a:miter lim="400000"/>
            </a:ln>
          </a:right>
          <a:top>
            <a:ln w="3175" cap="flat">
              <a:solidFill>
                <a:srgbClr val="AAAAAA"/>
              </a:solidFill>
              <a:prstDash val="solid"/>
              <a:miter lim="400000"/>
            </a:ln>
          </a:top>
          <a:bottom>
            <a:ln w="3175" cap="flat">
              <a:solidFill>
                <a:srgbClr val="AAAAAA"/>
              </a:solidFill>
              <a:prstDash val="solid"/>
              <a:miter lim="400000"/>
            </a:ln>
          </a:bottom>
          <a:insideH>
            <a:ln w="3175" cap="flat">
              <a:solidFill>
                <a:srgbClr val="AAAAAA"/>
              </a:solidFill>
              <a:prstDash val="solid"/>
              <a:miter lim="400000"/>
            </a:ln>
          </a:insideH>
          <a:insideV>
            <a:ln w="3175"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3175" cap="flat">
              <a:solidFill>
                <a:srgbClr val="D6D7D6"/>
              </a:solidFill>
              <a:prstDash val="solid"/>
              <a:miter lim="400000"/>
            </a:ln>
          </a:left>
          <a:right>
            <a:ln w="3175" cap="flat">
              <a:solidFill>
                <a:srgbClr val="D6D7D6"/>
              </a:solidFill>
              <a:prstDash val="solid"/>
              <a:miter lim="400000"/>
            </a:ln>
          </a:right>
          <a:top>
            <a:ln w="3175" cap="flat">
              <a:solidFill>
                <a:srgbClr val="D6D7D6"/>
              </a:solidFill>
              <a:prstDash val="solid"/>
              <a:miter lim="400000"/>
            </a:ln>
          </a:top>
          <a:bottom>
            <a:ln w="3175" cap="flat">
              <a:solidFill>
                <a:srgbClr val="D6D7D6"/>
              </a:solidFill>
              <a:prstDash val="solid"/>
              <a:miter lim="400000"/>
            </a:ln>
          </a:bottom>
          <a:insideH>
            <a:ln w="3175" cap="flat">
              <a:solidFill>
                <a:srgbClr val="D6D7D6"/>
              </a:solidFill>
              <a:prstDash val="solid"/>
              <a:miter lim="400000"/>
            </a:ln>
          </a:insideH>
          <a:insideV>
            <a:ln w="3175"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3175" cap="flat">
              <a:solidFill>
                <a:srgbClr val="909090"/>
              </a:solidFill>
              <a:prstDash val="solid"/>
              <a:miter lim="400000"/>
            </a:ln>
          </a:left>
          <a:right>
            <a:ln w="3175" cap="flat">
              <a:solidFill>
                <a:srgbClr val="909090"/>
              </a:solidFill>
              <a:prstDash val="solid"/>
              <a:miter lim="400000"/>
            </a:ln>
          </a:right>
          <a:top>
            <a:ln w="3175" cap="flat">
              <a:solidFill>
                <a:srgbClr val="909090"/>
              </a:solidFill>
              <a:prstDash val="solid"/>
              <a:miter lim="400000"/>
            </a:ln>
          </a:top>
          <a:bottom>
            <a:ln w="3175" cap="flat">
              <a:solidFill>
                <a:srgbClr val="909090"/>
              </a:solidFill>
              <a:prstDash val="solid"/>
              <a:miter lim="400000"/>
            </a:ln>
          </a:bottom>
          <a:insideH>
            <a:ln w="3175" cap="flat">
              <a:solidFill>
                <a:srgbClr val="909090"/>
              </a:solidFill>
              <a:prstDash val="solid"/>
              <a:miter lim="400000"/>
            </a:ln>
          </a:insideH>
          <a:insideV>
            <a:ln w="3175"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3175" cap="flat">
              <a:solidFill>
                <a:srgbClr val="929292"/>
              </a:solidFill>
              <a:custDash>
                <a:ds d="200000" sp="200000"/>
              </a:custDash>
              <a:miter lim="400000"/>
            </a:ln>
          </a:left>
          <a:right>
            <a:ln w="3175" cap="flat">
              <a:solidFill>
                <a:srgbClr val="929292"/>
              </a:solidFill>
              <a:custDash>
                <a:ds d="200000" sp="200000"/>
              </a:custDash>
              <a:miter lim="400000"/>
            </a:ln>
          </a:right>
          <a:top>
            <a:ln w="3175" cap="flat">
              <a:solidFill>
                <a:srgbClr val="929292"/>
              </a:solidFill>
              <a:custDash>
                <a:ds d="200000" sp="200000"/>
              </a:custDash>
              <a:miter lim="400000"/>
            </a:ln>
          </a:top>
          <a:bottom>
            <a:ln w="3175" cap="flat">
              <a:solidFill>
                <a:srgbClr val="929292"/>
              </a:solidFill>
              <a:custDash>
                <a:ds d="200000" sp="200000"/>
              </a:custDash>
              <a:miter lim="400000"/>
            </a:ln>
          </a:bottom>
          <a:insideH>
            <a:ln w="3175" cap="flat">
              <a:solidFill>
                <a:srgbClr val="929292"/>
              </a:solidFill>
              <a:custDash>
                <a:ds d="200000" sp="200000"/>
              </a:custDash>
              <a:miter lim="400000"/>
            </a:ln>
          </a:insideH>
          <a:insideV>
            <a:ln w="3175"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noFill/>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noFill/>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33" autoAdjust="0"/>
  </p:normalViewPr>
  <p:slideViewPr>
    <p:cSldViewPr snapToGrid="0">
      <p:cViewPr varScale="1">
        <p:scale>
          <a:sx n="93" d="100"/>
          <a:sy n="93" d="100"/>
        </p:scale>
        <p:origin x="1984" y="1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Arial"/>
        <a:ea typeface="Arial"/>
        <a:cs typeface="Arial"/>
        <a:sym typeface="Arial"/>
      </a:defRPr>
    </a:lvl1pPr>
    <a:lvl2pPr indent="228600" defTabSz="457200" latinLnBrk="0">
      <a:lnSpc>
        <a:spcPct val="117999"/>
      </a:lnSpc>
      <a:defRPr sz="2200">
        <a:latin typeface="Arial"/>
        <a:ea typeface="Arial"/>
        <a:cs typeface="Arial"/>
        <a:sym typeface="Arial"/>
      </a:defRPr>
    </a:lvl2pPr>
    <a:lvl3pPr indent="457200" defTabSz="457200" latinLnBrk="0">
      <a:lnSpc>
        <a:spcPct val="117999"/>
      </a:lnSpc>
      <a:defRPr sz="2200">
        <a:latin typeface="Arial"/>
        <a:ea typeface="Arial"/>
        <a:cs typeface="Arial"/>
        <a:sym typeface="Arial"/>
      </a:defRPr>
    </a:lvl3pPr>
    <a:lvl4pPr indent="685800" defTabSz="457200" latinLnBrk="0">
      <a:lnSpc>
        <a:spcPct val="117999"/>
      </a:lnSpc>
      <a:defRPr sz="2200">
        <a:latin typeface="Arial"/>
        <a:ea typeface="Arial"/>
        <a:cs typeface="Arial"/>
        <a:sym typeface="Arial"/>
      </a:defRPr>
    </a:lvl4pPr>
    <a:lvl5pPr indent="914400" defTabSz="457200" latinLnBrk="0">
      <a:lnSpc>
        <a:spcPct val="117999"/>
      </a:lnSpc>
      <a:defRPr sz="2200">
        <a:latin typeface="Arial"/>
        <a:ea typeface="Arial"/>
        <a:cs typeface="Arial"/>
        <a:sym typeface="Arial"/>
      </a:defRPr>
    </a:lvl5pPr>
    <a:lvl6pPr indent="1143000" defTabSz="457200" latinLnBrk="0">
      <a:lnSpc>
        <a:spcPct val="117999"/>
      </a:lnSpc>
      <a:defRPr sz="2200">
        <a:latin typeface="Arial"/>
        <a:ea typeface="Arial"/>
        <a:cs typeface="Arial"/>
        <a:sym typeface="Arial"/>
      </a:defRPr>
    </a:lvl6pPr>
    <a:lvl7pPr indent="1371600" defTabSz="457200" latinLnBrk="0">
      <a:lnSpc>
        <a:spcPct val="117999"/>
      </a:lnSpc>
      <a:defRPr sz="2200">
        <a:latin typeface="Arial"/>
        <a:ea typeface="Arial"/>
        <a:cs typeface="Arial"/>
        <a:sym typeface="Arial"/>
      </a:defRPr>
    </a:lvl7pPr>
    <a:lvl8pPr indent="1600200" defTabSz="457200" latinLnBrk="0">
      <a:lnSpc>
        <a:spcPct val="117999"/>
      </a:lnSpc>
      <a:defRPr sz="2200">
        <a:latin typeface="Arial"/>
        <a:ea typeface="Arial"/>
        <a:cs typeface="Arial"/>
        <a:sym typeface="Arial"/>
      </a:defRPr>
    </a:lvl8pPr>
    <a:lvl9pPr indent="1828800" defTabSz="457200" latinLnBrk="0">
      <a:lnSpc>
        <a:spcPct val="117999"/>
      </a:lnSpc>
      <a:defRPr sz="2200">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uzzfeednews.com/collection/coronaviru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Ken: Change this pic…</a:t>
            </a:r>
          </a:p>
        </p:txBody>
      </p:sp>
    </p:spTree>
    <p:extLst>
      <p:ext uri="{BB962C8B-B14F-4D97-AF65-F5344CB8AC3E}">
        <p14:creationId xmlns:p14="http://schemas.microsoft.com/office/powerpoint/2010/main" val="101306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PROVE IT: </a:t>
            </a:r>
          </a:p>
          <a:p>
            <a:endParaRPr lang="en-US" dirty="0"/>
          </a:p>
          <a:p>
            <a:r>
              <a:rPr lang="en-US" dirty="0"/>
              <a:t>GENETICISTS TELL US THAT THE HUMAN GENOME HAS BEEN NEARLY UNCHANGED IN THE LAST 60,000 YEARS</a:t>
            </a:r>
          </a:p>
          <a:p>
            <a:r>
              <a:rPr lang="en-US" dirty="0"/>
              <a:t>(SOME IMMUNE SYSTEM ADAPTATIONS – EXPOSURE) </a:t>
            </a:r>
          </a:p>
          <a:p>
            <a:r>
              <a:rPr lang="en-US" dirty="0"/>
              <a:t>3700 GENERATIONS OF HUMANS….</a:t>
            </a:r>
          </a:p>
          <a:p>
            <a:endParaRPr lang="en-US" dirty="0"/>
          </a:p>
          <a:p>
            <a:r>
              <a:rPr lang="en-US" dirty="0"/>
              <a:t>OBESITY TRENDING SINCE 1985</a:t>
            </a:r>
          </a:p>
          <a:p>
            <a:endParaRPr lang="en-US" dirty="0"/>
          </a:p>
          <a:p>
            <a:r>
              <a:rPr lang="en-US" dirty="0"/>
              <a:t>GENES? </a:t>
            </a:r>
          </a:p>
          <a:p>
            <a:endParaRPr lang="en-US" dirty="0"/>
          </a:p>
          <a:p>
            <a:r>
              <a:rPr lang="en-US" dirty="0"/>
              <a:t>-----What’s happening?---</a:t>
            </a:r>
          </a:p>
          <a:p>
            <a:r>
              <a:rPr lang="en-US" dirty="0"/>
              <a:t>Fast Food – Junk Food – Too much food…</a:t>
            </a:r>
          </a:p>
          <a:p>
            <a:endParaRPr lang="en-US" dirty="0"/>
          </a:p>
          <a:p>
            <a:r>
              <a:rPr lang="en-US" dirty="0"/>
              <a:t>And this epidemic impacts all of us, whether we are obese or not… because of the food and movement choices we make…</a:t>
            </a:r>
          </a:p>
          <a:p>
            <a:endParaRPr lang="en-US" dirty="0"/>
          </a:p>
          <a:p>
            <a:endParaRPr lang="en-US" dirty="0"/>
          </a:p>
        </p:txBody>
      </p:sp>
      <p:sp>
        <p:nvSpPr>
          <p:cNvPr id="4" name="Slide Number Placeholder 3"/>
          <p:cNvSpPr>
            <a:spLocks noGrp="1"/>
          </p:cNvSpPr>
          <p:nvPr>
            <p:ph type="sldNum" sz="quarter" idx="5"/>
          </p:nvPr>
        </p:nvSpPr>
        <p:spPr/>
        <p:txBody>
          <a:bodyPr/>
          <a:lstStyle/>
          <a:p>
            <a:fld id="{2BEAEA33-24B9-4068-9368-37FB12BABC37}" type="slidenum">
              <a:rPr lang="en-US" smtClean="0"/>
              <a:t>14</a:t>
            </a:fld>
            <a:endParaRPr lang="en-US"/>
          </a:p>
        </p:txBody>
      </p:sp>
    </p:spTree>
    <p:extLst>
      <p:ext uri="{BB962C8B-B14F-4D97-AF65-F5344CB8AC3E}">
        <p14:creationId xmlns:p14="http://schemas.microsoft.com/office/powerpoint/2010/main" val="421211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So are part of the epidemic…  Ask yourself if you are doing any of these things…?</a:t>
            </a:r>
          </a:p>
        </p:txBody>
      </p:sp>
    </p:spTree>
    <p:extLst>
      <p:ext uri="{BB962C8B-B14F-4D97-AF65-F5344CB8AC3E}">
        <p14:creationId xmlns:p14="http://schemas.microsoft.com/office/powerpoint/2010/main" val="356804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Diseases have always been part of our challenges, why is it so prevalent now? Ask yourself, “What has changed?”</a:t>
            </a:r>
          </a:p>
        </p:txBody>
      </p:sp>
    </p:spTree>
    <p:extLst>
      <p:ext uri="{BB962C8B-B14F-4D97-AF65-F5344CB8AC3E}">
        <p14:creationId xmlns:p14="http://schemas.microsoft.com/office/powerpoint/2010/main" val="407986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algn="l"/>
            <a:r>
              <a:rPr lang="en-US" sz="2200" dirty="0">
                <a:latin typeface="Arial" panose="020B0604020202020204" pitchFamily="34" charset="0"/>
                <a:cs typeface="Arial" panose="020B0604020202020204" pitchFamily="34" charset="0"/>
              </a:rPr>
              <a:t>Define the term… </a:t>
            </a:r>
            <a:r>
              <a:rPr lang="en-US" sz="2200" b="0" i="0" dirty="0">
                <a:effectLst/>
                <a:latin typeface="Arial" panose="020B0604020202020204" pitchFamily="34" charset="0"/>
                <a:cs typeface="Arial" panose="020B0604020202020204" pitchFamily="34" charset="0"/>
              </a:rPr>
              <a:t>it means their immune defenses are weakened and not functioning normally.</a:t>
            </a:r>
          </a:p>
          <a:p>
            <a:pPr algn="l"/>
            <a:r>
              <a:rPr lang="en-US" sz="2200" b="0" i="0" dirty="0">
                <a:effectLst/>
                <a:latin typeface="Arial" panose="020B0604020202020204" pitchFamily="34" charset="0"/>
                <a:cs typeface="Arial" panose="020B0604020202020204" pitchFamily="34" charset="0"/>
              </a:rPr>
              <a:t>  </a:t>
            </a:r>
          </a:p>
          <a:p>
            <a:pPr algn="l"/>
            <a:r>
              <a:rPr lang="en-US" sz="2200" b="0" i="0" dirty="0">
                <a:effectLst/>
                <a:latin typeface="Arial" panose="020B0604020202020204" pitchFamily="34" charset="0"/>
                <a:cs typeface="Arial" panose="020B0604020202020204" pitchFamily="34" charset="0"/>
              </a:rPr>
              <a:t>“These defenses, made of an army of cells with unique weapons that destroy invaders in the body, protect you against the common cold, bacteria, and viruses, and even cancer,” “When the defenses are low, an individual becomes highly vulnerable to infection</a:t>
            </a:r>
          </a:p>
          <a:p>
            <a:endParaRPr lang="en-US" sz="2000" dirty="0"/>
          </a:p>
          <a:p>
            <a:endParaRPr lang="en-US" dirty="0"/>
          </a:p>
          <a:p>
            <a:r>
              <a:rPr lang="en-US" dirty="0"/>
              <a:t>SO LET’S TALK ABOUT THE DIFFERENCE BETWEEN CONTAGEOUS AND DANGEROUS</a:t>
            </a:r>
          </a:p>
          <a:p>
            <a:endParaRPr lang="en-US" dirty="0"/>
          </a:p>
          <a:p>
            <a:r>
              <a:rPr lang="en-US" dirty="0"/>
              <a:t>DANGEROUS TO THE IMMUNOCOMPROMISED</a:t>
            </a:r>
          </a:p>
          <a:p>
            <a:endParaRPr lang="en-US" dirty="0"/>
          </a:p>
          <a:p>
            <a:r>
              <a:rPr lang="en-US" dirty="0"/>
              <a:t>SO WHAT YOU SHOULD BE ASKING IS….</a:t>
            </a:r>
          </a:p>
          <a:p>
            <a:endParaRPr lang="en-US" dirty="0"/>
          </a:p>
          <a:p>
            <a:r>
              <a:rPr lang="en-US" dirty="0"/>
              <a:t>WHAT DO I NEED TO DO TO MAKE SURE THAT I AM NOT IMMUNOCOMPROMISED? </a:t>
            </a:r>
          </a:p>
          <a:p>
            <a:endParaRPr lang="en-US" dirty="0"/>
          </a:p>
          <a:p>
            <a:r>
              <a:rPr lang="en-US" dirty="0"/>
              <a:t>WHAT DO I NEED TO START DOING OR STOP DOING TO REDUCE MY RISK? </a:t>
            </a:r>
          </a:p>
          <a:p>
            <a:endParaRPr lang="en-US" dirty="0"/>
          </a:p>
          <a:p>
            <a:r>
              <a:rPr lang="en-US" dirty="0"/>
              <a:t>REMEMBER – WE WANT TO SHIFT OUR FOCUS FROM THE STRENGTH OF THE VIRUS – </a:t>
            </a:r>
          </a:p>
          <a:p>
            <a:r>
              <a:rPr lang="en-US" dirty="0"/>
              <a:t>TO THE STRENGTH OF THE HOST </a:t>
            </a:r>
          </a:p>
        </p:txBody>
      </p:sp>
      <p:sp>
        <p:nvSpPr>
          <p:cNvPr id="4" name="Slide Number Placeholder 3"/>
          <p:cNvSpPr>
            <a:spLocks noGrp="1"/>
          </p:cNvSpPr>
          <p:nvPr>
            <p:ph type="sldNum" sz="quarter" idx="5"/>
          </p:nvPr>
        </p:nvSpPr>
        <p:spPr/>
        <p:txBody>
          <a:bodyPr/>
          <a:lstStyle/>
          <a:p>
            <a:fld id="{2BEAEA33-24B9-4068-9368-37FB12BABC37}" type="slidenum">
              <a:rPr lang="en-US" smtClean="0"/>
              <a:t>17</a:t>
            </a:fld>
            <a:endParaRPr lang="en-US"/>
          </a:p>
        </p:txBody>
      </p:sp>
    </p:spTree>
    <p:extLst>
      <p:ext uri="{BB962C8B-B14F-4D97-AF65-F5344CB8AC3E}">
        <p14:creationId xmlns:p14="http://schemas.microsoft.com/office/powerpoint/2010/main" val="216268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Let’s walk through a LOGIC Exercise in the next 3 slides…</a:t>
            </a:r>
          </a:p>
          <a:p>
            <a:endParaRPr lang="en-US" dirty="0"/>
          </a:p>
          <a:p>
            <a:r>
              <a:rPr lang="en-US" dirty="0"/>
              <a:t>FACT One:</a:t>
            </a:r>
          </a:p>
        </p:txBody>
      </p:sp>
    </p:spTree>
    <p:extLst>
      <p:ext uri="{BB962C8B-B14F-4D97-AF65-F5344CB8AC3E}">
        <p14:creationId xmlns:p14="http://schemas.microsoft.com/office/powerpoint/2010/main" val="395849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FACT 2</a:t>
            </a:r>
          </a:p>
        </p:txBody>
      </p:sp>
    </p:spTree>
    <p:extLst>
      <p:ext uri="{BB962C8B-B14F-4D97-AF65-F5344CB8AC3E}">
        <p14:creationId xmlns:p14="http://schemas.microsoft.com/office/powerpoint/2010/main" val="351846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So the conclusion is:</a:t>
            </a:r>
          </a:p>
        </p:txBody>
      </p:sp>
    </p:spTree>
    <p:extLst>
      <p:ext uri="{BB962C8B-B14F-4D97-AF65-F5344CB8AC3E}">
        <p14:creationId xmlns:p14="http://schemas.microsoft.com/office/powerpoint/2010/main" val="73675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A BMI of 30 is Obese</a:t>
            </a:r>
          </a:p>
          <a:p>
            <a:r>
              <a:rPr lang="en-US" dirty="0"/>
              <a:t>A BMI of 25 is overweight</a:t>
            </a:r>
          </a:p>
          <a:p>
            <a:r>
              <a:rPr lang="en-US" dirty="0"/>
              <a:t>18.5 to 24.9 in normal </a:t>
            </a:r>
          </a:p>
        </p:txBody>
      </p:sp>
    </p:spTree>
    <p:extLst>
      <p:ext uri="{BB962C8B-B14F-4D97-AF65-F5344CB8AC3E}">
        <p14:creationId xmlns:p14="http://schemas.microsoft.com/office/powerpoint/2010/main" val="32898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1" i="0" dirty="0">
                <a:effectLst/>
                <a:latin typeface="Arial"/>
                <a:ea typeface="Arial"/>
                <a:cs typeface="Arial"/>
                <a:sym typeface="Arial"/>
              </a:rPr>
              <a:t>She's A Widow At Just 31. She Has A Message For You About The Coronavirus.</a:t>
            </a:r>
          </a:p>
          <a:p>
            <a:endParaRPr lang="en-US" dirty="0"/>
          </a:p>
          <a:p>
            <a:r>
              <a:rPr lang="en-US" sz="2200" b="0" i="0" dirty="0">
                <a:effectLst/>
                <a:latin typeface="Arial"/>
                <a:ea typeface="Arial"/>
                <a:cs typeface="Arial"/>
                <a:sym typeface="Arial"/>
              </a:rPr>
              <a:t>It was a blustery January day in 2018 when Lew Berry got down on one knee in the parking lot of the bowling alley in Fishers, Indiana, where he and Brianna Berry had gone on their first date a year and a half earlier.</a:t>
            </a:r>
          </a:p>
          <a:p>
            <a:r>
              <a:rPr lang="en-US" sz="2200" b="0" i="0" dirty="0">
                <a:effectLst/>
                <a:latin typeface="Arial"/>
                <a:ea typeface="Arial"/>
                <a:cs typeface="Arial"/>
                <a:sym typeface="Arial"/>
              </a:rPr>
              <a:t>Brianna didn’t believe it was really happening at first. Since they’d moved in together a few months prior, Lew had had some fun building up to the big moment, getting down on one knee a few times just as a prank. What Brianna didn’t know was he’d already bought a ring and was just waiting for the perfect moment. And there, outside the bowling alley where they’d begun their love story, that moment finally came.</a:t>
            </a:r>
          </a:p>
          <a:p>
            <a:r>
              <a:rPr lang="en-US" sz="2200" b="0" i="0" dirty="0">
                <a:effectLst/>
                <a:latin typeface="Arial"/>
                <a:ea typeface="Arial"/>
                <a:cs typeface="Arial"/>
                <a:sym typeface="Arial"/>
              </a:rPr>
              <a:t>“He said ... that first handshake changed his life, and he never knew he could be this happy,” Brianna, 31, told BuzzFeed News. “And he asked me to marry him.”</a:t>
            </a:r>
          </a:p>
          <a:p>
            <a:r>
              <a:rPr lang="en-US" sz="2200" b="0" i="0" dirty="0">
                <a:effectLst/>
                <a:latin typeface="Arial"/>
                <a:ea typeface="Arial"/>
                <a:cs typeface="Arial"/>
                <a:sym typeface="Arial"/>
              </a:rPr>
              <a:t>Brianna and Lew met for the first time in August 2016 at that very same bowling alley. They’d first connected on the dating site Plenty of Fish, months before Brianna was planning to relocate south from northern Indiana, and went on their first date after she’d moved there.</a:t>
            </a:r>
          </a:p>
          <a:p>
            <a:r>
              <a:rPr lang="en-US" sz="2200" b="0" i="0" dirty="0">
                <a:effectLst/>
                <a:latin typeface="Arial"/>
                <a:ea typeface="Arial"/>
                <a:cs typeface="Arial"/>
                <a:sym typeface="Arial"/>
              </a:rPr>
              <a:t>“We went bowling because he didn’t want to go to a movie, because he wanted to talk to me, and dinner was too formal,” she said. “It was just instant chemistry, instant connection. He was very easy to talk to and so funny — he could just make anyone laugh.”</a:t>
            </a:r>
          </a:p>
          <a:p>
            <a:r>
              <a:rPr lang="en-US" sz="2200" b="0" i="0" dirty="0">
                <a:effectLst/>
                <a:latin typeface="Arial"/>
                <a:ea typeface="Arial"/>
                <a:cs typeface="Arial"/>
                <a:sym typeface="Arial"/>
              </a:rPr>
              <a:t>She added, “At the end of that date, he asked if he could kiss me. He was just a gentleman in every way. We both described it later as the best kiss we’ve ever had.”</a:t>
            </a:r>
          </a:p>
          <a:p>
            <a:endParaRPr lang="en-US" sz="2200" b="0" i="0" dirty="0">
              <a:effectLst/>
              <a:latin typeface="Arial"/>
              <a:ea typeface="Arial"/>
              <a:cs typeface="Arial"/>
              <a:sym typeface="Arial"/>
            </a:endParaRPr>
          </a:p>
          <a:p>
            <a:r>
              <a:rPr lang="en-US" sz="2200" b="0" i="0" dirty="0">
                <a:effectLst/>
                <a:latin typeface="Arial"/>
                <a:ea typeface="Arial"/>
                <a:cs typeface="Arial"/>
                <a:sym typeface="Arial"/>
              </a:rPr>
              <a:t>Their relationship sped forward after that. They cooked for each other and went on a date to the zoo and started spending more time together than they did apart. Eventually, they got a French bulldog named Rocco and bought a house together. And in November 2018, they married.</a:t>
            </a:r>
          </a:p>
          <a:p>
            <a:r>
              <a:rPr lang="en-US" sz="2200" b="0" i="0" dirty="0">
                <a:effectLst/>
                <a:latin typeface="Arial"/>
                <a:ea typeface="Arial"/>
                <a:cs typeface="Arial"/>
                <a:sym typeface="Arial"/>
              </a:rPr>
              <a:t>“That still is the best day of my life, and it was his too,” she said. “You just look at our wedding pictures and you can just tell how much we love each other.”</a:t>
            </a:r>
          </a:p>
          <a:p>
            <a:r>
              <a:rPr lang="en-US" sz="2200" b="0" i="0" dirty="0">
                <a:effectLst/>
                <a:latin typeface="Arial"/>
                <a:ea typeface="Arial"/>
                <a:cs typeface="Arial"/>
                <a:sym typeface="Arial"/>
              </a:rPr>
              <a:t>But Brianna can’t bear to look at the pictures now. Not since April 6, when Lew died of the </a:t>
            </a:r>
            <a:r>
              <a:rPr lang="en-US" sz="2200" b="0" i="0" dirty="0">
                <a:effectLst/>
                <a:latin typeface="Arial"/>
                <a:ea typeface="Arial"/>
                <a:cs typeface="Arial"/>
                <a:sym typeface="Arial"/>
                <a:hlinkClick r:id="rId3"/>
              </a:rPr>
              <a:t>coronavirus</a:t>
            </a:r>
            <a:r>
              <a:rPr lang="en-US" sz="2200" b="0" i="0" dirty="0">
                <a:effectLst/>
                <a:latin typeface="Arial"/>
                <a:ea typeface="Arial"/>
                <a:cs typeface="Arial"/>
                <a:sym typeface="Arial"/>
              </a:rPr>
              <a:t> at age 37.</a:t>
            </a:r>
          </a:p>
          <a:p>
            <a:r>
              <a:rPr lang="en-US" sz="2200" b="0" i="0" dirty="0">
                <a:effectLst/>
                <a:latin typeface="Arial"/>
                <a:ea typeface="Arial"/>
                <a:cs typeface="Arial"/>
                <a:sym typeface="Arial"/>
              </a:rPr>
              <a:t>Brianna has been left struggling to come to terms with the death of the man she was married to for less than two years, and she’s at a loss to understand how a virus that leaves many unscathed could kill the love of her life.</a:t>
            </a:r>
          </a:p>
          <a:p>
            <a:r>
              <a:rPr lang="en-US" sz="2200" b="0" i="0" dirty="0">
                <a:effectLst/>
                <a:latin typeface="Arial"/>
                <a:ea typeface="Arial"/>
                <a:cs typeface="Arial"/>
                <a:sym typeface="Arial"/>
              </a:rPr>
              <a:t>“It’s still hard to believe sometimes — because it’s not like he was an old man,” she said. “It doesn’t make sense why some people die and some don’t.”</a:t>
            </a:r>
          </a:p>
          <a:p>
            <a:r>
              <a:rPr lang="en-US" sz="2200" b="0" i="0" dirty="0">
                <a:effectLst/>
                <a:latin typeface="Arial"/>
                <a:ea typeface="Arial"/>
                <a:cs typeface="Arial"/>
                <a:sym typeface="Arial"/>
              </a:rPr>
              <a:t>“Why am I still here and he’s dead?” she asked. “Why am I a 31-year-old widow?”</a:t>
            </a:r>
          </a:p>
          <a:p>
            <a:endParaRPr lang="en-US" sz="2200" b="0" i="0" dirty="0">
              <a:effectLst/>
              <a:latin typeface="Arial"/>
              <a:ea typeface="Arial"/>
              <a:cs typeface="Arial"/>
              <a:sym typeface="Arial"/>
            </a:endParaRPr>
          </a:p>
          <a:p>
            <a:r>
              <a:rPr lang="en-US" sz="2200" b="0" i="0" dirty="0">
                <a:effectLst/>
                <a:latin typeface="Arial"/>
                <a:ea typeface="Arial"/>
                <a:cs typeface="Arial"/>
                <a:sym typeface="Arial"/>
              </a:rPr>
              <a:t>When the pandemic hit, Brianna said she and Lew took every precaution not to get sick, particularly since they both had asthma. They socially distanced. They washed their hands. They wiped down all the surfaces in their home.</a:t>
            </a:r>
          </a:p>
          <a:p>
            <a:r>
              <a:rPr lang="en-US" sz="2200" b="0" i="0" dirty="0">
                <a:effectLst/>
                <a:latin typeface="Arial"/>
                <a:ea typeface="Arial"/>
                <a:cs typeface="Arial"/>
                <a:sym typeface="Arial"/>
              </a:rPr>
              <a:t>But still, over the last weekend of March, Lew developed a cough, shortness of breath, and a fever. The following Tuesday, March 31, his symptoms had become so severe the pair went to a hospital, where he tested positive for COVID-19.</a:t>
            </a:r>
          </a:p>
          <a:p>
            <a:endParaRPr lang="en-US" sz="2200" b="0" i="0" dirty="0">
              <a:effectLst/>
              <a:latin typeface="Arial"/>
              <a:ea typeface="Arial"/>
              <a:cs typeface="Arial"/>
              <a:sym typeface="Arial"/>
            </a:endParaRPr>
          </a:p>
          <a:p>
            <a:r>
              <a:rPr lang="en-US" sz="2200" b="0" i="0" dirty="0">
                <a:effectLst/>
                <a:latin typeface="Arial"/>
                <a:ea typeface="Arial"/>
                <a:cs typeface="Arial"/>
                <a:sym typeface="Arial"/>
              </a:rPr>
              <a:t>[The doctors] told me he was going to be on a vent, so we </a:t>
            </a:r>
            <a:r>
              <a:rPr lang="en-US" sz="2200" b="0" i="0" dirty="0" err="1">
                <a:effectLst/>
                <a:latin typeface="Arial"/>
                <a:ea typeface="Arial"/>
                <a:cs typeface="Arial"/>
                <a:sym typeface="Arial"/>
              </a:rPr>
              <a:t>FaceTimed</a:t>
            </a:r>
            <a:r>
              <a:rPr lang="en-US" sz="2200" b="0" i="0" dirty="0">
                <a:effectLst/>
                <a:latin typeface="Arial"/>
                <a:ea typeface="Arial"/>
                <a:cs typeface="Arial"/>
                <a:sym typeface="Arial"/>
              </a:rPr>
              <a:t>,” she said. “He told me everything was going to be okay, he was going to fight, and that I was the best thing to ever happen to him, and the years with me were the happiest of his life.</a:t>
            </a:r>
          </a:p>
          <a:p>
            <a:r>
              <a:rPr lang="en-US" sz="2200" b="0" i="0" dirty="0">
                <a:effectLst/>
                <a:latin typeface="Arial"/>
                <a:ea typeface="Arial"/>
                <a:cs typeface="Arial"/>
                <a:sym typeface="Arial"/>
              </a:rPr>
              <a:t>“He told me to be strong, and I told him I loved him and I can’t lose him. And we stayed on FaceTime together until they were going to put the vent in.”</a:t>
            </a:r>
          </a:p>
          <a:p>
            <a:r>
              <a:rPr lang="en-US" sz="2200" b="0" i="0" dirty="0">
                <a:effectLst/>
                <a:latin typeface="Arial"/>
                <a:ea typeface="Arial"/>
                <a:cs typeface="Arial"/>
                <a:sym typeface="Arial"/>
              </a:rPr>
              <a:t>Even while her husband was being intubated, Brianna still didn’t imagine that would be the last time they spoke.</a:t>
            </a:r>
          </a:p>
          <a:p>
            <a:r>
              <a:rPr lang="en-US" sz="2200" b="0" i="0" dirty="0">
                <a:effectLst/>
                <a:latin typeface="Arial"/>
                <a:ea typeface="Arial"/>
                <a:cs typeface="Arial"/>
                <a:sym typeface="Arial"/>
              </a:rPr>
              <a:t>“Never in a million years did I think he wasn’t going to make it,” she said.</a:t>
            </a:r>
          </a:p>
          <a:p>
            <a:r>
              <a:rPr lang="en-US" sz="2200" b="0" i="0" dirty="0">
                <a:effectLst/>
                <a:latin typeface="Arial"/>
                <a:ea typeface="Arial"/>
                <a:cs typeface="Arial"/>
                <a:sym typeface="Arial"/>
              </a:rPr>
              <a:t>Then came the waiting. Brianna waited as the doctors treated Lew, which she described as an emotional roller coaster — hope, then despair. One day, his fever went down, and she thought he was out of the woods. But then it climbed back up again.</a:t>
            </a:r>
          </a:p>
          <a:p>
            <a:r>
              <a:rPr lang="en-US" sz="2200" b="0" i="0" dirty="0">
                <a:effectLst/>
                <a:latin typeface="Arial"/>
                <a:ea typeface="Arial"/>
                <a:cs typeface="Arial"/>
                <a:sym typeface="Arial"/>
              </a:rPr>
              <a:t>On April 5, the doctors told Brianna her husband was going to die. Due to the hospital’s regulations meant to prevent the spread of the virus, she wasn’t allowed to come in and be with him.</a:t>
            </a:r>
          </a:p>
          <a:p>
            <a:r>
              <a:rPr lang="en-US" sz="2200" b="0" i="0" dirty="0">
                <a:effectLst/>
                <a:latin typeface="Arial"/>
                <a:ea typeface="Arial"/>
                <a:cs typeface="Arial"/>
                <a:sym typeface="Arial"/>
              </a:rPr>
              <a:t>“Every night in the hospital, I would have them put me on speakerphone, and I’d sing to him and talk to him and tell him how much I loved him,” she said.</a:t>
            </a:r>
          </a:p>
          <a:p>
            <a:r>
              <a:rPr lang="en-US" sz="2200" b="0" i="0" dirty="0">
                <a:effectLst/>
                <a:latin typeface="Arial"/>
                <a:ea typeface="Arial"/>
                <a:cs typeface="Arial"/>
                <a:sym typeface="Arial"/>
              </a:rPr>
              <a:t>Around 1:30 a.m. on April 6 came the call she’d been dreading.</a:t>
            </a:r>
          </a:p>
          <a:p>
            <a:r>
              <a:rPr lang="en-US" sz="2200" b="0" i="0" dirty="0">
                <a:effectLst/>
                <a:latin typeface="Arial"/>
                <a:ea typeface="Arial"/>
                <a:cs typeface="Arial"/>
                <a:sym typeface="Arial"/>
              </a:rPr>
              <a:t>“I was alone because I was under quarantine,” she said of the moment. “I just remember falling on the floor and screaming.”</a:t>
            </a:r>
          </a:p>
          <a:p>
            <a:endParaRPr lang="en-US" sz="2200" b="0" i="0" dirty="0">
              <a:effectLst/>
              <a:latin typeface="Arial"/>
              <a:ea typeface="Arial"/>
              <a:cs typeface="Arial"/>
              <a:sym typeface="Arial"/>
            </a:endParaRPr>
          </a:p>
          <a:p>
            <a:r>
              <a:rPr lang="en-US" sz="2200" b="0" i="0" dirty="0">
                <a:effectLst/>
                <a:latin typeface="Arial"/>
                <a:ea typeface="Arial"/>
                <a:cs typeface="Arial"/>
                <a:sym typeface="Arial"/>
              </a:rPr>
              <a:t>Lew was a project manager for a family-owned construction company, which he started working for when he was just 15. The company’s owner, Todd Lewis, 55, told BuzzFeed News he had been in need of some strong workers, and when he ran into the young Lew and some friends on the street, he offered them jobs. Lew started working for the company and never stopped.</a:t>
            </a:r>
          </a:p>
          <a:p>
            <a:r>
              <a:rPr lang="en-US" sz="2200" b="0" i="0" dirty="0">
                <a:effectLst/>
                <a:latin typeface="Arial"/>
                <a:ea typeface="Arial"/>
                <a:cs typeface="Arial"/>
                <a:sym typeface="Arial"/>
              </a:rPr>
              <a:t>Lew turned out to be a skilled worker and grew close to Lewis and his family over the years. In recent years, the two men coached a youth football team together.</a:t>
            </a:r>
          </a:p>
          <a:p>
            <a:r>
              <a:rPr lang="en-US" sz="2200" b="0" i="0" dirty="0">
                <a:effectLst/>
                <a:latin typeface="Arial"/>
                <a:ea typeface="Arial"/>
                <a:cs typeface="Arial"/>
                <a:sym typeface="Arial"/>
              </a:rPr>
              <a:t>“We treated him as one our own, and he became one of our own,” Lewis said.</a:t>
            </a:r>
          </a:p>
          <a:p>
            <a:r>
              <a:rPr lang="en-US" sz="2200" b="0" i="0" dirty="0">
                <a:effectLst/>
                <a:latin typeface="Arial"/>
                <a:ea typeface="Arial"/>
                <a:cs typeface="Arial"/>
                <a:sym typeface="Arial"/>
              </a:rPr>
              <a:t>Months into Lew and Brianna’s relationship, he invited her to Lewis’s Thanksgiving dinner. Lewis laughed, remembering that Lew had been so excited to finally introduce his girlfriend to him that he'd showed up an hour early.</a:t>
            </a:r>
          </a:p>
          <a:p>
            <a:r>
              <a:rPr lang="en-US" sz="2200" b="0" i="0" dirty="0">
                <a:effectLst/>
                <a:latin typeface="Arial"/>
                <a:ea typeface="Arial"/>
                <a:cs typeface="Arial"/>
                <a:sym typeface="Arial"/>
              </a:rPr>
              <a:t>“Something was missing for Lew, and he found </a:t>
            </a:r>
            <a:r>
              <a:rPr lang="en-US" sz="2200" b="0" i="0" dirty="0" err="1">
                <a:effectLst/>
                <a:latin typeface="Arial"/>
                <a:ea typeface="Arial"/>
                <a:cs typeface="Arial"/>
                <a:sym typeface="Arial"/>
              </a:rPr>
              <a:t>Bri</a:t>
            </a:r>
            <a:r>
              <a:rPr lang="en-US" sz="2200" b="0" i="0" dirty="0">
                <a:effectLst/>
                <a:latin typeface="Arial"/>
                <a:ea typeface="Arial"/>
                <a:cs typeface="Arial"/>
                <a:sym typeface="Arial"/>
              </a:rPr>
              <a:t>, and that filled that hole for him,” Lewis said. “He became a lot happier. She made him very, very happy.”</a:t>
            </a:r>
          </a:p>
          <a:p>
            <a:br>
              <a:rPr lang="en-US" dirty="0"/>
            </a:br>
            <a:r>
              <a:rPr lang="en-US" sz="2200" b="0" i="0" dirty="0">
                <a:effectLst/>
                <a:latin typeface="Arial"/>
                <a:ea typeface="Arial"/>
                <a:cs typeface="Arial"/>
                <a:sym typeface="Arial"/>
              </a:rPr>
              <a:t>Despite being the one to deliver Lew’s eulogy at a funeral attended by just six people, Lewis is still in shock. He hasn’t yet been able to grieve the death of his longtime friend.</a:t>
            </a:r>
          </a:p>
          <a:p>
            <a:r>
              <a:rPr lang="en-US" sz="2200" b="0" i="0" dirty="0">
                <a:effectLst/>
                <a:latin typeface="Arial"/>
                <a:ea typeface="Arial"/>
                <a:cs typeface="Arial"/>
                <a:sym typeface="Arial"/>
              </a:rPr>
              <a:t>“Lew had been such a big mountain of a guy that I just never thought anything like that would take him down,” Lewis said.</a:t>
            </a:r>
          </a:p>
          <a:p>
            <a:r>
              <a:rPr lang="en-US" sz="2200" b="0" i="0" dirty="0">
                <a:effectLst/>
                <a:latin typeface="Arial"/>
                <a:ea typeface="Arial"/>
                <a:cs typeface="Arial"/>
                <a:sym typeface="Arial"/>
              </a:rPr>
              <a:t>As part of the eulogy, Lewis read out a list of memories that Brianna had written about her relationship with Lew.</a:t>
            </a:r>
          </a:p>
          <a:p>
            <a:r>
              <a:rPr lang="en-US" sz="2200" b="0" i="0" dirty="0">
                <a:effectLst/>
                <a:latin typeface="Arial"/>
                <a:ea typeface="Arial"/>
                <a:cs typeface="Arial"/>
                <a:sym typeface="Arial"/>
              </a:rPr>
              <a:t>“I had been journaling my memories because I’m afraid I’ll forget them,” Brianna said, “because I feel like we didn’t get enough of them, so I don’t want to forget the ones that we did get.”</a:t>
            </a:r>
          </a:p>
          <a:p>
            <a:r>
              <a:rPr lang="en-US" sz="2200" b="0" i="0" dirty="0">
                <a:effectLst/>
                <a:latin typeface="Arial"/>
                <a:ea typeface="Arial"/>
                <a:cs typeface="Arial"/>
                <a:sym typeface="Arial"/>
              </a:rPr>
              <a:t>Because of social distancing guidelines and fears that she may be carrying the virus, Brianna has been mostly alone as she processes her grief. Her mother is staying with her, and she has </a:t>
            </a:r>
            <a:r>
              <a:rPr lang="en-US" sz="2200" b="0" i="0" dirty="0" err="1">
                <a:effectLst/>
                <a:latin typeface="Arial"/>
                <a:ea typeface="Arial"/>
                <a:cs typeface="Arial"/>
                <a:sym typeface="Arial"/>
              </a:rPr>
              <a:t>videochatted</a:t>
            </a:r>
            <a:r>
              <a:rPr lang="en-US" sz="2200" b="0" i="0" dirty="0">
                <a:effectLst/>
                <a:latin typeface="Arial"/>
                <a:ea typeface="Arial"/>
                <a:cs typeface="Arial"/>
                <a:sym typeface="Arial"/>
              </a:rPr>
              <a:t> with people, but Brianna said she feels so alone and does not know what her life will look like from here.</a:t>
            </a:r>
          </a:p>
          <a:p>
            <a:r>
              <a:rPr lang="en-US" sz="2200" b="0" i="0" dirty="0">
                <a:effectLst/>
                <a:latin typeface="Arial"/>
                <a:ea typeface="Arial"/>
                <a:cs typeface="Arial"/>
                <a:sym typeface="Arial"/>
              </a:rPr>
              <a:t>“I feel like I’ve been robbed of my life with him,” she said. “It’s like, why is it that other people just find their person and be happy, but mine is taken from me so soon? We never even really got to decide if we were going to have children or not.”</a:t>
            </a:r>
          </a:p>
          <a:p>
            <a:endParaRPr lang="en-US" sz="2200" b="0" i="0" dirty="0">
              <a:effectLst/>
              <a:latin typeface="Arial"/>
              <a:ea typeface="Arial"/>
              <a:cs typeface="Arial"/>
              <a:sym typeface="Arial"/>
            </a:endParaRPr>
          </a:p>
          <a:p>
            <a:r>
              <a:rPr lang="en-US" sz="2200" b="0" i="0" dirty="0">
                <a:effectLst/>
                <a:latin typeface="Arial"/>
                <a:ea typeface="Arial"/>
                <a:cs typeface="Arial"/>
                <a:sym typeface="Arial"/>
              </a:rPr>
              <a:t>Coupled with her grief, Brianna said she’s overcome with anger and frustration for those she sees as not taking the virus seriously enough, like people not properly social distancing and officials rushing to reopen businesses.</a:t>
            </a:r>
          </a:p>
          <a:p>
            <a:r>
              <a:rPr lang="en-US" sz="2200" b="0" i="0" dirty="0">
                <a:effectLst/>
                <a:latin typeface="Arial"/>
                <a:ea typeface="Arial"/>
                <a:cs typeface="Arial"/>
                <a:sym typeface="Arial"/>
              </a:rPr>
              <a:t>“Don’t think that just because you’re young and healthy that you’re not going to get it,” she said. “It’s not just the elderly, and people need to take this seriously — it's not a joke.</a:t>
            </a:r>
          </a:p>
          <a:p>
            <a:r>
              <a:rPr lang="en-US" sz="2200" b="0" i="0" dirty="0">
                <a:effectLst/>
                <a:latin typeface="Arial"/>
                <a:ea typeface="Arial"/>
                <a:cs typeface="Arial"/>
                <a:sym typeface="Arial"/>
              </a:rPr>
              <a:t>“It is so much worse than I think we were led to believe. Experiencing it firsthand, it is an awful way to die.”</a:t>
            </a:r>
          </a:p>
          <a:p>
            <a:endParaRPr lang="en-US" sz="2200" b="0" i="0" dirty="0">
              <a:effectLst/>
              <a:latin typeface="Arial"/>
              <a:ea typeface="Arial"/>
              <a:cs typeface="Arial"/>
              <a:sym typeface="Arial"/>
            </a:endParaRPr>
          </a:p>
          <a:p>
            <a:endParaRPr lang="en-US" sz="2200" b="0" i="0" dirty="0">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3819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857250" y="685800"/>
            <a:ext cx="51435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Abdominal obesity, or visceral fat, is the most obvious clue to metabolic syndrome. Again, the risk factors tend to cluster, and visceral fat, which wraps around the abdominal organs, causes insulin resistance.</a:t>
            </a:r>
          </a:p>
          <a:p>
            <a:endParaRPr/>
          </a:p>
          <a:p>
            <a:r>
              <a:t>In fact, adipose tissue in obese people is itself insulin resistant, causing a further sequence of metabolic and inflammatory problems. </a:t>
            </a:r>
          </a:p>
          <a:p>
            <a:endParaRPr/>
          </a:p>
          <a:p>
            <a:r>
              <a:t>That excess inflammation is what ultimately weakens the body’s immune response and reduces its ability to fight pathogens.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b="1" dirty="0"/>
              <a:t>THE PREMISE – Today everything  I tell you will be focused on Strengthening the Host… Then you and your family will be better able to take on any disease.</a:t>
            </a:r>
          </a:p>
        </p:txBody>
      </p:sp>
      <p:sp>
        <p:nvSpPr>
          <p:cNvPr id="4" name="Slide Number Placeholder 3"/>
          <p:cNvSpPr>
            <a:spLocks noGrp="1"/>
          </p:cNvSpPr>
          <p:nvPr>
            <p:ph type="sldNum" sz="quarter" idx="5"/>
          </p:nvPr>
        </p:nvSpPr>
        <p:spPr/>
        <p:txBody>
          <a:bodyPr/>
          <a:lstStyle/>
          <a:p>
            <a:fld id="{2BEAEA33-24B9-4068-9368-37FB12BABC37}" type="slidenum">
              <a:rPr lang="en-US" smtClean="0"/>
              <a:t>2</a:t>
            </a:fld>
            <a:endParaRPr lang="en-US"/>
          </a:p>
        </p:txBody>
      </p:sp>
    </p:spTree>
    <p:extLst>
      <p:ext uri="{BB962C8B-B14F-4D97-AF65-F5344CB8AC3E}">
        <p14:creationId xmlns:p14="http://schemas.microsoft.com/office/powerpoint/2010/main" val="276211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857250" y="685800"/>
            <a:ext cx="51435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rPr dirty="0"/>
              <a:t>Metabolic syndrome isn’t a disease, but a group of risk factors that increase your risk of several diseases. Five risk factors are considered when diagnosing metabolic syndrome, but only three factors need to be present for a positive diagnosis:</a:t>
            </a:r>
          </a:p>
          <a:p>
            <a:endParaRPr dirty="0"/>
          </a:p>
          <a:p>
            <a:r>
              <a:rPr dirty="0"/>
              <a:t>High blood pressure</a:t>
            </a:r>
          </a:p>
          <a:p>
            <a:r>
              <a:rPr dirty="0"/>
              <a:t>High fasting triglycerides (triglycerides are the end product of digesting and breaking down fats in food.)</a:t>
            </a:r>
          </a:p>
          <a:p>
            <a:r>
              <a:rPr dirty="0"/>
              <a:t>Low HDL cholesterol (high-density lipoprotein, aka “good” cholesterol)</a:t>
            </a:r>
          </a:p>
          <a:p>
            <a:r>
              <a:rPr dirty="0"/>
              <a:t>High fasting blood glucose (insulin resistance)</a:t>
            </a:r>
          </a:p>
          <a:p>
            <a:r>
              <a:rPr dirty="0"/>
              <a:t>Abdominal obesity</a:t>
            </a:r>
          </a:p>
          <a:p>
            <a:endParaRPr dirty="0"/>
          </a:p>
          <a:p>
            <a:r>
              <a:rPr lang="en-US" dirty="0" err="1"/>
              <a:t>Covid</a:t>
            </a:r>
            <a:r>
              <a:rPr lang="en-US" dirty="0"/>
              <a:t> 19 has turned the </a:t>
            </a:r>
            <a:r>
              <a:rPr lang="en-US" dirty="0" err="1"/>
              <a:t>cormorbidities</a:t>
            </a:r>
            <a:r>
              <a:rPr lang="en-US" dirty="0"/>
              <a:t> of metabolic syndrome from Chronic into Acute </a:t>
            </a:r>
            <a:r>
              <a:rPr lang="en-US" dirty="0" err="1"/>
              <a:t>Acute</a:t>
            </a:r>
            <a:r>
              <a:rPr lang="en-US" dirty="0"/>
              <a:t> Crisis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The complications of untreated metabolic syndrome and the conditions that it is made up of are frequently serious and long-term. Here is some information you should know:</a:t>
            </a:r>
          </a:p>
          <a:p>
            <a:endParaRPr/>
          </a:p>
          <a:p>
            <a:r>
              <a:t>People with metabolic syndrome have a risk of heart attack and stroke that is double the risk of people who do not have metabolic syndrome.</a:t>
            </a:r>
          </a:p>
          <a:p>
            <a:endParaRPr/>
          </a:p>
          <a:p>
            <a:r>
              <a:t>Metabolic syndrome increases the risk of developing diabetes by five-fold. If diabetes develops, you may be at risk for eye damage, nerve damage, kidney disease, and the need to amputate limbs.</a:t>
            </a:r>
          </a:p>
          <a:p>
            <a:endParaRPr/>
          </a:p>
          <a:p>
            <a:r>
              <a:t>Other issues that may develop include the hardening of the arteries, kidney disease, nonalcoholic fatty liver disease, and peripheral artery disease.</a:t>
            </a:r>
          </a:p>
          <a:p>
            <a:endParaRPr/>
          </a:p>
          <a:p>
            <a:r>
              <a:t>Basically, when your body is operating under less-than-ideal conditions (like coping with high blood pressure or regulating inappropriate amounts of insulin), it doesn’t have enough fight in it left to adequately protect itself from outside viruses, germs, and bacteria.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By now you’re probably wondering, ‘what exactly is insulin?’</a:t>
            </a:r>
          </a:p>
          <a:p>
            <a:endParaRPr/>
          </a:p>
          <a:p>
            <a:r>
              <a:t>Insulin is a hormone made by your pancreas that helps sugar enter your cells to be used as energy. </a:t>
            </a:r>
          </a:p>
          <a:p>
            <a:endParaRPr/>
          </a:p>
          <a:p>
            <a:r>
              <a:t>Normally, your digestive system breaks down the foods you eat into sugar. However, for people with insulin resistance, cells don't respond normally to insulin, and glucose can't enter the cells as easily. </a:t>
            </a:r>
          </a:p>
          <a:p>
            <a:endParaRPr/>
          </a:p>
          <a:p>
            <a:r>
              <a:t>As a result, your blood sugar levels rise even as your body churns out more and more insulin to try to lower your blood sugar. Eventually, the pancreas may wear out from working overtime, and may no longer be able to produce enough insulin to keep blood sugar levels in check. </a:t>
            </a:r>
          </a:p>
          <a:p>
            <a:endParaRPr/>
          </a:p>
          <a:p>
            <a:r>
              <a:t>Research has shown that the immune cells that help safeguard the immune system are regulated by metabolic signals that they receive from insulin. </a:t>
            </a:r>
          </a:p>
          <a:p>
            <a:endParaRPr/>
          </a:p>
          <a:p>
            <a:r>
              <a:t>Therefore, if your insulin levels are not healthy, your immune system won’t work as well as it could be.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857250" y="685800"/>
            <a:ext cx="51435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rPr lang="en-US" dirty="0"/>
              <a:t>You may have created</a:t>
            </a:r>
            <a:r>
              <a:rPr dirty="0"/>
              <a:t> excuses for not living their ideal healthy lifestyle.</a:t>
            </a:r>
          </a:p>
          <a:p>
            <a:endParaRPr dirty="0"/>
          </a:p>
          <a:p>
            <a:r>
              <a:rPr dirty="0"/>
              <a:t>“I don’t have time.” </a:t>
            </a:r>
          </a:p>
          <a:p>
            <a:r>
              <a:rPr dirty="0"/>
              <a:t>“My job doesn’t make it possible.” </a:t>
            </a:r>
          </a:p>
          <a:p>
            <a:r>
              <a:rPr dirty="0"/>
              <a:t>“I can’t afford a healthy lifestyle.” </a:t>
            </a:r>
          </a:p>
          <a:p>
            <a:r>
              <a:rPr dirty="0"/>
              <a:t>“I don’t know how to be healthy.”</a:t>
            </a:r>
          </a:p>
          <a:p>
            <a:endParaRPr dirty="0"/>
          </a:p>
          <a:p>
            <a:r>
              <a:rPr dirty="0"/>
              <a:t>These excuses are common, but </a:t>
            </a:r>
            <a:r>
              <a:rPr lang="en-US" dirty="0"/>
              <a:t>frankly </a:t>
            </a:r>
            <a:r>
              <a:rPr dirty="0"/>
              <a:t>aren’t real barriers that stand in the way of you being a healthy person. In reality, your excuses are only based around habits that you’re afraid to break because you feel more comfortable where you are.</a:t>
            </a:r>
            <a:r>
              <a:rPr lang="en-US" dirty="0"/>
              <a:t> “My mud puddle may be cold to sit in, but it’s my mud puddle.”</a:t>
            </a:r>
            <a:endParaRPr dirty="0"/>
          </a:p>
          <a:p>
            <a:endParaRPr dirty="0"/>
          </a:p>
          <a:p>
            <a:r>
              <a:rPr dirty="0"/>
              <a:t>All the excuses are hurdles, for sure, but they </a:t>
            </a:r>
            <a:r>
              <a:rPr lang="en-US" dirty="0"/>
              <a:t>don’t have to be barriers.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857250" y="685800"/>
            <a:ext cx="51435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rPr dirty="0"/>
              <a:t>Finding the “time” for creating healthier habits </a:t>
            </a:r>
            <a:r>
              <a:rPr lang="en-US" dirty="0"/>
              <a:t>is </a:t>
            </a:r>
            <a:r>
              <a:rPr dirty="0"/>
              <a:t>a challenge for people. </a:t>
            </a:r>
          </a:p>
          <a:p>
            <a:r>
              <a:rPr dirty="0"/>
              <a:t>We won’t lie, it does take time to implement a healthy lifestyle, but it doesn’t have to be a major shift that forces you out of your comfort zone all at once.</a:t>
            </a:r>
          </a:p>
          <a:p>
            <a:endParaRPr dirty="0"/>
          </a:p>
          <a:p>
            <a:r>
              <a:rPr dirty="0"/>
              <a:t>In order to create “time” in your already full schedule, stick to baby steps. Plan out grocery lists that include healthier options. Do some mini workouts while you watch TV. Schedule a walk with someone you would normally sit and talk with. Take the stairs instead of the elevator.</a:t>
            </a:r>
          </a:p>
          <a:p>
            <a:endParaRPr dirty="0"/>
          </a:p>
          <a:p>
            <a:r>
              <a:rPr dirty="0"/>
              <a:t>By shifting how you spend little pockets of time, you’ll begin to make a change that can sustainably keep up with and add to over time.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If you’re serious about improving your health, it’s important to make it easy for yourself to make good choices. </a:t>
            </a:r>
          </a:p>
          <a:p>
            <a:endParaRPr/>
          </a:p>
          <a:p>
            <a:r>
              <a:t>Take a moment to think about what’s in your refrigerator and pantry. Are there healthy options to reach for? Are those healthy options something you actually WANT to eat or do the fruits and veggies you buy usually go bad because you reach for a less healthy option instead?</a:t>
            </a:r>
          </a:p>
          <a:p>
            <a:endParaRPr/>
          </a:p>
          <a:p>
            <a:r>
              <a:t>When it comes to exercise, do you seek out opportunities to move your body, or avoid them at all costs? For example, when you could easily walk somewhere, would you typically opt to drive instead?</a:t>
            </a:r>
          </a:p>
          <a:p>
            <a:endParaRPr/>
          </a:p>
          <a:p>
            <a:r>
              <a:t>Every day we’re faced with dozens of choices that can either contribute to our health or take away from it. </a:t>
            </a:r>
          </a:p>
          <a:p>
            <a:endParaRPr/>
          </a:p>
          <a:p>
            <a:r>
              <a:t>Fill your pantry with foods that nourish you instead of comfort foods. Plan activities that involve moving instead of sitting around. Before you know it, your lifestyle will shift.</a:t>
            </a:r>
          </a:p>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t>Culturally, food has always been tied to emotions and memories. </a:t>
            </a:r>
          </a:p>
          <a:p>
            <a:endParaRPr/>
          </a:p>
          <a:p>
            <a:r>
              <a:t>We bake cakes to celebrate and we feast on special occasions. These ties we have to food create connections and habits that can lead to using food as a crutch when we’re feeling down.</a:t>
            </a:r>
          </a:p>
          <a:p>
            <a:endParaRPr/>
          </a:p>
          <a:p>
            <a:r>
              <a:t>Take a moment to think about this. When you’re feeling stressed, what do you eat? What about when you’re feeling sad or sorry for yourself? In situations where your emotions are running high, do you turn to food as a way to comfort yourself?</a:t>
            </a:r>
          </a:p>
          <a:p>
            <a:endParaRPr/>
          </a:p>
          <a:p>
            <a:r>
              <a:t>Part of your journey involves deciding why you make the food choices that you do, then making conscious choices to take back that power you’ve given to food.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t>Making any change in your life is difficult, and it’s even more difficult when you don’t have support.</a:t>
            </a:r>
          </a:p>
          <a:p>
            <a:endParaRPr/>
          </a:p>
          <a:p>
            <a:r>
              <a:t>When it comes to improving your health, it’s important that you have a sense of accountability, someone or something to provide you with confidence when you need it, and access to knowledge from someone who’s been where you’re at now. </a:t>
            </a:r>
          </a:p>
          <a:p>
            <a:endParaRPr/>
          </a:p>
          <a:p>
            <a:r>
              <a:t>In short, having support can make all the difference in overcoming barriers to living a healthy lifestyle.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The concept of ideal body weight is an imperfect one and is not indicative of health.</a:t>
            </a:r>
          </a:p>
          <a:p>
            <a:endParaRPr/>
          </a:p>
          <a:p>
            <a:r>
              <a:t>Instead of worrying about how to determine your ideal body weight from a formula, shift your focus to </a:t>
            </a:r>
            <a:r>
              <a:rPr i="1"/>
              <a:t>health and happiness</a:t>
            </a:r>
            <a:r>
              <a:t>. Think back to when you felt your healthiest and happiest and were eating well without starving yourself, and make </a:t>
            </a:r>
            <a:r>
              <a:rPr i="1"/>
              <a:t>that</a:t>
            </a:r>
            <a:r>
              <a:t> your goal.</a:t>
            </a:r>
            <a:br/>
            <a:endParaRPr/>
          </a:p>
          <a:p>
            <a:r>
              <a:t>Ideal body weight is about so much more than a number on the scale. It has to reflect a doable, sustainable lifestyle with a focus on setting your health up to sustain you for the long haul.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If it comes in a box, can, or microwaveable bowl, you can bet it’s loaded with preservatives, additives, and sugar. </a:t>
            </a:r>
          </a:p>
          <a:p>
            <a:endParaRPr/>
          </a:p>
          <a:p>
            <a:r>
              <a:t>One helpful tip to keep in mind is acknowledging the layout of a grocery store. For example, the foods found in the middle aisles are often found with the ingredients you’ll want to avoid, including added sugars in the form of sucrose and high-fructose corn syrup. They lead to increased inflammation and insulin surges that increase the risk of diabetes and metabolic syndrome.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We spend more money on healthcare than any country in the world!</a:t>
            </a:r>
          </a:p>
        </p:txBody>
      </p:sp>
    </p:spTree>
    <p:extLst>
      <p:ext uri="{BB962C8B-B14F-4D97-AF65-F5344CB8AC3E}">
        <p14:creationId xmlns:p14="http://schemas.microsoft.com/office/powerpoint/2010/main" val="1854077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857250" y="685800"/>
            <a:ext cx="51435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dirty="0"/>
              <a:t>What’s best is to stick to the perimeter of your grocery store when shopping, and start in the produce section. Walk through slowly and look at all the vibrant colors. Notice that everything looks as it does in nature prior to being harvested. Those colors and textures are loaded with life-benefitting nutrients — vitamins, minerals, fiber, protein, healthy fats.</a:t>
            </a:r>
          </a:p>
          <a:p>
            <a:endParaRPr dirty="0"/>
          </a:p>
          <a:p>
            <a:r>
              <a:rPr lang="en-US" dirty="0"/>
              <a:t>Start to eat a regiment</a:t>
            </a:r>
            <a:r>
              <a:rPr dirty="0"/>
              <a:t> to build a healthful, energizing diet from these nourishing “real” foods.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rPr dirty="0"/>
              <a:t>Exercise improves your blood values, increases your testosterone and growth hormones, decreases depression and the risk of chronic disease, and boosts energy. And of course, regular exercise can help support your immune system! </a:t>
            </a:r>
          </a:p>
          <a:p>
            <a:endParaRPr dirty="0"/>
          </a:p>
          <a:p>
            <a:r>
              <a:rPr dirty="0"/>
              <a:t>Lucky for you, your body is designed to move, all you have to do is activate! Indulge your inner yearning to experience your body’s own strength and endurance by filling your days with activities that you ENJOY doing.</a:t>
            </a:r>
          </a:p>
          <a:p>
            <a:endParaRPr dirty="0"/>
          </a:p>
          <a:p>
            <a:r>
              <a:rPr dirty="0"/>
              <a:t>Take a walk around nature.</a:t>
            </a:r>
          </a:p>
          <a:p>
            <a:r>
              <a:rPr dirty="0"/>
              <a:t>Dance to music that makes you happy. </a:t>
            </a:r>
          </a:p>
          <a:p>
            <a:r>
              <a:rPr dirty="0"/>
              <a:t>Lift weights.</a:t>
            </a:r>
          </a:p>
          <a:p>
            <a:r>
              <a:rPr dirty="0"/>
              <a:t>Do yoga.</a:t>
            </a:r>
          </a:p>
          <a:p>
            <a:r>
              <a:rPr dirty="0"/>
              <a:t>Create a monthly challenge for yourself and work on it a little bit every day.</a:t>
            </a:r>
          </a:p>
          <a:p>
            <a:endParaRPr dirty="0"/>
          </a:p>
          <a:p>
            <a:r>
              <a:rPr dirty="0"/>
              <a:t>Whatever you do, turn off your inner critic and tap into the gratitude you have for your body and all that it allows you to do.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rPr dirty="0"/>
              <a:t>Sleep is nature’s nurse. It allows your body and brain to rest and heal, and you need that time for everything to work at its full capacity when you’re awake.</a:t>
            </a:r>
          </a:p>
          <a:p>
            <a:endParaRPr dirty="0"/>
          </a:p>
          <a:p>
            <a:r>
              <a:rPr dirty="0"/>
              <a:t>Create a ritual around your bedtime:</a:t>
            </a:r>
          </a:p>
          <a:p>
            <a:endParaRPr dirty="0"/>
          </a:p>
          <a:p>
            <a:r>
              <a:rPr dirty="0"/>
              <a:t>- Try to go to bed at the same time every night, and wake up at roughly the same time every morning. </a:t>
            </a:r>
          </a:p>
          <a:p>
            <a:r>
              <a:rPr dirty="0"/>
              <a:t>- Avoid sugar and caffeine before bedtime, and brew yourself a cup of tea or warm water instead. </a:t>
            </a:r>
          </a:p>
          <a:p>
            <a:r>
              <a:rPr dirty="0"/>
              <a:t>- Turn off all your overhead lights an hour before you go to sleep to prepare your body for rest. - Strive for eight hours of quality sleep.</a:t>
            </a:r>
          </a:p>
          <a:p>
            <a:endParaRPr dirty="0"/>
          </a:p>
          <a:p>
            <a:r>
              <a:rPr dirty="0"/>
              <a:t>Sleep is a crucial component of health - ensuring there is enough time to recover from the day that has passed as well as recharging us for what we plan to take on tomorrow. The quality of our sleep can affect everything from our immunity to our mood, so sleep tight!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Perhaps the most understated of the simple rules for healthy living is minimizing stress. It’s the one life hack that doesn’t fit into a shopping cart and can’t be measured in reps, miles, or hours.</a:t>
            </a:r>
          </a:p>
          <a:p>
            <a:endParaRPr/>
          </a:p>
          <a:p>
            <a:r>
              <a:t>Stress is, however, the one silent danger that creates “leaks” in your life, allowing unhealthy habits to sneak in. An after-work drink sounds better than an hour-long workout. A candy bar is so much easier in the moment than sautéing a bunch of vegetables. And sleep is pushed aside when there’s a big commission on the line.</a:t>
            </a:r>
          </a:p>
          <a:p>
            <a:endParaRPr/>
          </a:p>
          <a:p>
            <a:r>
              <a:t>Before you know it, you’re going against all the rules for healthy living. And the cortisol production set off by stress drives fat straight to your belly, increases your risk of chronic disease, and impairs your metabolism. </a:t>
            </a:r>
          </a:p>
          <a:p>
            <a:endParaRPr/>
          </a:p>
          <a:p>
            <a:r>
              <a:t>Prioritize not only minimizing your stress, but also finding healthy and effective management techniques. How do you currently manage your stress?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xfrm>
            <a:off x="857250" y="685800"/>
            <a:ext cx="5143500" cy="3429000"/>
          </a:xfrm>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rPr dirty="0"/>
              <a:t>Staying focused on long-term goals is crucial to staying on track, but so is managing short term expectations. Because when you wake up each morning, you need to know specifically what to do in order to reach those long-term goals, right?</a:t>
            </a:r>
          </a:p>
          <a:p>
            <a:endParaRPr dirty="0"/>
          </a:p>
          <a:p>
            <a:r>
              <a:rPr dirty="0"/>
              <a:t>This is why it’s important to create a plan that you can stick to. Pre-planning a routine sets aside mental space to simply execute the plan instead of worrying about what to do next. </a:t>
            </a:r>
          </a:p>
          <a:p>
            <a:endParaRPr dirty="0"/>
          </a:p>
          <a:p>
            <a:r>
              <a:rPr dirty="0"/>
              <a:t>And again, part of sticking to this plan is having a support system to turn to when you need a little boost of confidence or accountability.</a:t>
            </a:r>
            <a:endParaRPr lang="en-US" dirty="0"/>
          </a:p>
          <a:p>
            <a:endParaRPr lang="en-US" dirty="0"/>
          </a:p>
          <a:p>
            <a:r>
              <a:rPr lang="en-US" dirty="0"/>
              <a:t>Plan your work and work your plan</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There’s a fine line between being health-centric, and health-obsessed, and you don’t want to be the latter.</a:t>
            </a:r>
          </a:p>
          <a:p>
            <a:endParaRPr/>
          </a:p>
          <a:p>
            <a:r>
              <a:t>Getting too obsessive about what you put in your body and how many calories you burn during a workout will actually create more stress in the body, and your efforts will likely backfire.</a:t>
            </a:r>
          </a:p>
          <a:p>
            <a:endParaRPr/>
          </a:p>
          <a:p>
            <a:r>
              <a:t>It’s important to remember that whatever you do HAS to be sustainable and make you feel better about yourself, NOT worse. </a:t>
            </a:r>
          </a:p>
          <a:p>
            <a:endParaRPr/>
          </a:p>
          <a:p>
            <a:r>
              <a:t>Have you had challenges with adopting a healthy mindset when trying to achieve your health goals?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Story… Grandpa’s Wishes…</a:t>
            </a:r>
          </a:p>
        </p:txBody>
      </p:sp>
    </p:spTree>
    <p:extLst>
      <p:ext uri="{BB962C8B-B14F-4D97-AF65-F5344CB8AC3E}">
        <p14:creationId xmlns:p14="http://schemas.microsoft.com/office/powerpoint/2010/main" val="4174944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Text this…</a:t>
            </a:r>
          </a:p>
        </p:txBody>
      </p:sp>
    </p:spTree>
    <p:extLst>
      <p:ext uri="{BB962C8B-B14F-4D97-AF65-F5344CB8AC3E}">
        <p14:creationId xmlns:p14="http://schemas.microsoft.com/office/powerpoint/2010/main" val="292626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#35?</a:t>
            </a:r>
          </a:p>
          <a:p>
            <a:endParaRPr lang="en-US" dirty="0"/>
          </a:p>
          <a:p>
            <a:r>
              <a:rPr lang="en-US" dirty="0"/>
              <a:t>$2.6 B SPENT ON “HEALTHCARE”</a:t>
            </a:r>
          </a:p>
          <a:p>
            <a:endParaRPr lang="en-US" dirty="0"/>
          </a:p>
          <a:p>
            <a:r>
              <a:rPr lang="en-US" dirty="0"/>
              <a:t>#1 IN SPENDING IN THE WORLD</a:t>
            </a:r>
          </a:p>
          <a:p>
            <a:endParaRPr lang="en-US" dirty="0"/>
          </a:p>
          <a:p>
            <a:r>
              <a:rPr lang="en-US" dirty="0"/>
              <a:t>#35</a:t>
            </a:r>
          </a:p>
          <a:p>
            <a:endParaRPr lang="en-US" dirty="0"/>
          </a:p>
          <a:p>
            <a:r>
              <a:rPr lang="en-US" dirty="0"/>
              <a:t>WTF?</a:t>
            </a:r>
          </a:p>
          <a:p>
            <a:endParaRPr lang="en-US" dirty="0"/>
          </a:p>
          <a:p>
            <a:r>
              <a:rPr lang="en-US" dirty="0"/>
              <a:t>UNACCEPTABLE?  HANDS-UP </a:t>
            </a:r>
          </a:p>
        </p:txBody>
      </p:sp>
      <p:sp>
        <p:nvSpPr>
          <p:cNvPr id="4" name="Slide Number Placeholder 3"/>
          <p:cNvSpPr>
            <a:spLocks noGrp="1"/>
          </p:cNvSpPr>
          <p:nvPr>
            <p:ph type="sldNum" sz="quarter" idx="5"/>
          </p:nvPr>
        </p:nvSpPr>
        <p:spPr/>
        <p:txBody>
          <a:bodyPr/>
          <a:lstStyle/>
          <a:p>
            <a:fld id="{2BEAEA33-24B9-4068-9368-37FB12BABC37}" type="slidenum">
              <a:rPr lang="en-US" smtClean="0"/>
              <a:t>4</a:t>
            </a:fld>
            <a:endParaRPr lang="en-US"/>
          </a:p>
        </p:txBody>
      </p:sp>
    </p:spTree>
    <p:extLst>
      <p:ext uri="{BB962C8B-B14F-4D97-AF65-F5344CB8AC3E}">
        <p14:creationId xmlns:p14="http://schemas.microsoft.com/office/powerpoint/2010/main" val="424612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What is it that we are not seeing? What are we not connecting?</a:t>
            </a:r>
          </a:p>
        </p:txBody>
      </p:sp>
    </p:spTree>
    <p:extLst>
      <p:ext uri="{BB962C8B-B14F-4D97-AF65-F5344CB8AC3E}">
        <p14:creationId xmlns:p14="http://schemas.microsoft.com/office/powerpoint/2010/main" val="429075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People have never been sicker.</a:t>
            </a:r>
          </a:p>
          <a:p>
            <a:pPr eaLnBrk="1" hangingPunct="1"/>
            <a:endParaRPr lang="en-US" dirty="0"/>
          </a:p>
          <a:p>
            <a:pPr eaLnBrk="1" hangingPunct="1"/>
            <a:r>
              <a:rPr lang="en-US" dirty="0"/>
              <a:t>OBESITY IS THE LYNCH-PIN TO CHRONIC DISEASE </a:t>
            </a:r>
          </a:p>
          <a:p>
            <a:pPr eaLnBrk="1" hangingPunct="1"/>
            <a:endParaRPr lang="en-US" dirty="0"/>
          </a:p>
          <a:p>
            <a:pPr eaLnBrk="1" hangingPunct="1"/>
            <a:r>
              <a:rPr lang="en-US" dirty="0"/>
              <a:t>THE TREATMENT OF CHRONIC DX ACCOUNTS FOR </a:t>
            </a:r>
          </a:p>
          <a:p>
            <a:pPr eaLnBrk="1" hangingPunct="1"/>
            <a:endParaRPr lang="en-US" dirty="0"/>
          </a:p>
          <a:p>
            <a:pPr eaLnBrk="1" hangingPunct="1"/>
            <a:r>
              <a:rPr lang="en-US" dirty="0"/>
              <a:t>86% OF OUR $2.6 TRILLION DOLLAR “HEALTHCARE” BURDEN </a:t>
            </a:r>
          </a:p>
          <a:p>
            <a:pPr eaLnBrk="1" hangingPunct="1"/>
            <a:endParaRPr lang="en-US" dirty="0"/>
          </a:p>
          <a:p>
            <a:pPr eaLnBrk="1" hangingPunct="1"/>
            <a:r>
              <a:rPr lang="en-US" dirty="0"/>
              <a:t>LIFESTYLE DISEASE:</a:t>
            </a:r>
          </a:p>
          <a:p>
            <a:pPr eaLnBrk="1" hangingPunct="1"/>
            <a:endParaRPr lang="en-US" dirty="0"/>
          </a:p>
          <a:p>
            <a:pPr eaLnBrk="1" hangingPunct="1"/>
            <a:r>
              <a:rPr lang="en-US" dirty="0"/>
              <a:t>OBESITY AND SMOKING </a:t>
            </a:r>
          </a:p>
        </p:txBody>
      </p:sp>
      <p:sp>
        <p:nvSpPr>
          <p:cNvPr id="4" name="Slide Number Placeholder 3"/>
          <p:cNvSpPr>
            <a:spLocks noGrp="1"/>
          </p:cNvSpPr>
          <p:nvPr>
            <p:ph type="sldNum" sz="quarter" idx="5"/>
          </p:nvPr>
        </p:nvSpPr>
        <p:spPr/>
        <p:txBody>
          <a:bodyPr/>
          <a:lstStyle/>
          <a:p>
            <a:pPr>
              <a:defRPr/>
            </a:pPr>
            <a:fld id="{78CE4030-497A-484D-8B9A-0A8ACCE383B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Look at the steady recorded and projected steep trend line of Chronic Disease in the United States. These are people getting more and more chronic diseases. We should all be frightened by this…</a:t>
            </a:r>
          </a:p>
        </p:txBody>
      </p:sp>
    </p:spTree>
    <p:extLst>
      <p:ext uri="{BB962C8B-B14F-4D97-AF65-F5344CB8AC3E}">
        <p14:creationId xmlns:p14="http://schemas.microsoft.com/office/powerpoint/2010/main" val="157517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Ask yourself…</a:t>
            </a:r>
          </a:p>
        </p:txBody>
      </p:sp>
    </p:spTree>
    <p:extLst>
      <p:ext uri="{BB962C8B-B14F-4D97-AF65-F5344CB8AC3E}">
        <p14:creationId xmlns:p14="http://schemas.microsoft.com/office/powerpoint/2010/main" val="152941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r>
              <a:rPr lang="en-US" dirty="0"/>
              <a:t>The hidden villain in all of this…</a:t>
            </a:r>
          </a:p>
        </p:txBody>
      </p:sp>
    </p:spTree>
    <p:extLst>
      <p:ext uri="{BB962C8B-B14F-4D97-AF65-F5344CB8AC3E}">
        <p14:creationId xmlns:p14="http://schemas.microsoft.com/office/powerpoint/2010/main" val="18851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850885" y="2128242"/>
            <a:ext cx="9538230" cy="3009636"/>
          </a:xfrm>
          <a:prstGeom prst="rect">
            <a:avLst/>
          </a:prstGeom>
        </p:spPr>
        <p:txBody>
          <a:bodyPr anchor="b"/>
          <a:lstStyle/>
          <a:p>
            <a:r>
              <a:t>Title Text</a:t>
            </a:r>
          </a:p>
        </p:txBody>
      </p:sp>
      <p:sp>
        <p:nvSpPr>
          <p:cNvPr id="12" name="Body Level One…"/>
          <p:cNvSpPr txBox="1">
            <a:spLocks noGrp="1"/>
          </p:cNvSpPr>
          <p:nvPr>
            <p:ph type="body" sz="quarter" idx="1"/>
          </p:nvPr>
        </p:nvSpPr>
        <p:spPr>
          <a:xfrm>
            <a:off x="2850885" y="5218906"/>
            <a:ext cx="9538230" cy="1030222"/>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850885" y="6434335"/>
            <a:ext cx="9538230" cy="427682"/>
          </a:xfrm>
          <a:prstGeom prst="rect">
            <a:avLst/>
          </a:prstGeom>
        </p:spPr>
        <p:txBody>
          <a:bodyPr anchor="t">
            <a:spAutoFit/>
          </a:bodyPr>
          <a:lstStyle>
            <a:lvl1pPr marL="0" indent="0" algn="ctr">
              <a:spcBef>
                <a:spcPts val="0"/>
              </a:spcBef>
              <a:buSzTx/>
              <a:buNone/>
              <a:defRPr sz="2200" i="1"/>
            </a:lvl1pPr>
          </a:lstStyle>
          <a:p>
            <a:r>
              <a:t>–Johnny Appleseed</a:t>
            </a:r>
          </a:p>
        </p:txBody>
      </p:sp>
      <p:sp>
        <p:nvSpPr>
          <p:cNvPr id="94" name="“Type a quote here.”"/>
          <p:cNvSpPr txBox="1">
            <a:spLocks noGrp="1"/>
          </p:cNvSpPr>
          <p:nvPr>
            <p:ph type="body" sz="quarter" idx="14"/>
          </p:nvPr>
        </p:nvSpPr>
        <p:spPr>
          <a:xfrm>
            <a:off x="2850885" y="4539611"/>
            <a:ext cx="9538230" cy="600780"/>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693333" y="635000"/>
            <a:ext cx="11853334" cy="8890001"/>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969A-1354-41FA-8FDC-73CEED8A3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AD08-3235-4E35-B624-3F28BDB6A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B8D98-BB1D-49D6-9480-7554F16A8CE9}"/>
              </a:ext>
            </a:extLst>
          </p:cNvPr>
          <p:cNvSpPr>
            <a:spLocks noGrp="1"/>
          </p:cNvSpPr>
          <p:nvPr>
            <p:ph type="dt" sz="half" idx="10"/>
          </p:nvPr>
        </p:nvSpPr>
        <p:spPr/>
        <p:txBody>
          <a:bodyPr/>
          <a:lstStyle/>
          <a:p>
            <a:fld id="{B920D2B1-0898-4B97-A110-60D5D6C62010}" type="datetimeFigureOut">
              <a:rPr lang="en-US" smtClean="0"/>
              <a:t>5/14/2020</a:t>
            </a:fld>
            <a:endParaRPr lang="en-US"/>
          </a:p>
        </p:txBody>
      </p:sp>
      <p:sp>
        <p:nvSpPr>
          <p:cNvPr id="5" name="Footer Placeholder 4">
            <a:extLst>
              <a:ext uri="{FF2B5EF4-FFF2-40B4-BE49-F238E27FC236}">
                <a16:creationId xmlns:a16="http://schemas.microsoft.com/office/drawing/2014/main" id="{F7D805E2-0B79-47B6-91D0-CA71DBF35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3CB64-C33C-41EA-8D38-61B81A943272}"/>
              </a:ext>
            </a:extLst>
          </p:cNvPr>
          <p:cNvSpPr>
            <a:spLocks noGrp="1"/>
          </p:cNvSpPr>
          <p:nvPr>
            <p:ph type="sldNum" sz="quarter" idx="12"/>
          </p:nvPr>
        </p:nvSpPr>
        <p:spPr>
          <a:xfrm>
            <a:off x="7441118" y="9108281"/>
            <a:ext cx="351592" cy="339730"/>
          </a:xfrm>
        </p:spPr>
        <p:txBody>
          <a:bodyPr/>
          <a:lstStyle/>
          <a:p>
            <a:fld id="{D04A155E-309D-4FF2-B146-577075189035}" type="slidenum">
              <a:rPr lang="en-US" smtClean="0"/>
              <a:t>‹#›</a:t>
            </a:fld>
            <a:endParaRPr lang="en-US"/>
          </a:p>
        </p:txBody>
      </p:sp>
    </p:spTree>
    <p:extLst>
      <p:ext uri="{BB962C8B-B14F-4D97-AF65-F5344CB8AC3E}">
        <p14:creationId xmlns:p14="http://schemas.microsoft.com/office/powerpoint/2010/main" val="18826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3169212" y="1248502"/>
            <a:ext cx="8894025" cy="538261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850885" y="6758450"/>
            <a:ext cx="9538230" cy="1296459"/>
          </a:xfrm>
          <a:prstGeom prst="rect">
            <a:avLst/>
          </a:prstGeom>
        </p:spPr>
        <p:txBody>
          <a:bodyPr/>
          <a:lstStyle/>
          <a:p>
            <a:r>
              <a:t>Title Text</a:t>
            </a:r>
          </a:p>
        </p:txBody>
      </p:sp>
      <p:sp>
        <p:nvSpPr>
          <p:cNvPr id="22" name="Body Level One…"/>
          <p:cNvSpPr txBox="1">
            <a:spLocks noGrp="1"/>
          </p:cNvSpPr>
          <p:nvPr>
            <p:ph type="body" sz="quarter" idx="1"/>
          </p:nvPr>
        </p:nvSpPr>
        <p:spPr>
          <a:xfrm>
            <a:off x="2850885" y="8066484"/>
            <a:ext cx="9538230" cy="1030222"/>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850885" y="3575182"/>
            <a:ext cx="9538230" cy="3009636"/>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7816784" y="1217348"/>
            <a:ext cx="4861719" cy="7489363"/>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2561497" y="1213776"/>
            <a:ext cx="4861720" cy="3634714"/>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2561497" y="4941093"/>
            <a:ext cx="4861720" cy="375047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half" idx="1"/>
          </p:nvPr>
        </p:nvSpPr>
        <p:spPr>
          <a:xfrm>
            <a:off x="2561497" y="2996406"/>
            <a:ext cx="10117006" cy="572988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7816783" y="2996406"/>
            <a:ext cx="4861720" cy="5729884"/>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2561497" y="2996406"/>
            <a:ext cx="4861720" cy="5729884"/>
          </a:xfrm>
          <a:prstGeom prst="rect">
            <a:avLst/>
          </a:prstGeom>
        </p:spPr>
        <p:txBody>
          <a:bodyPr/>
          <a:lstStyle>
            <a:lvl1pPr marL="318407" indent="-318407">
              <a:spcBef>
                <a:spcPts val="3300"/>
              </a:spcBef>
              <a:defRPr sz="2600"/>
            </a:lvl1pPr>
            <a:lvl2pPr marL="661307" indent="-318407">
              <a:spcBef>
                <a:spcPts val="3300"/>
              </a:spcBef>
              <a:defRPr sz="2600"/>
            </a:lvl2pPr>
            <a:lvl3pPr marL="1004207" indent="-318407">
              <a:spcBef>
                <a:spcPts val="3300"/>
              </a:spcBef>
              <a:defRPr sz="2600"/>
            </a:lvl3pPr>
            <a:lvl4pPr marL="1347107" indent="-318407">
              <a:spcBef>
                <a:spcPts val="3300"/>
              </a:spcBef>
              <a:defRPr sz="2600"/>
            </a:lvl4pPr>
            <a:lvl5pPr marL="1690007" indent="-318407">
              <a:spcBef>
                <a:spcPts val="3300"/>
              </a:spcBef>
              <a:defRPr sz="26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28359" y="5161028"/>
            <a:ext cx="4861720" cy="3553686"/>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828359" y="1213776"/>
            <a:ext cx="4861720" cy="3553685"/>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2561497" y="1213776"/>
            <a:ext cx="4861720" cy="75009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2561497" y="1792552"/>
            <a:ext cx="10117006" cy="657489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302" tIns="46302" rIns="46302" bIns="46302"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2561497" y="866510"/>
            <a:ext cx="10117006" cy="196783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6302" tIns="46302" rIns="46302" bIns="46302" anchor="ctr">
            <a:normAutofit/>
          </a:bodyPr>
          <a:lstStyle/>
          <a:p>
            <a:r>
              <a:t>Title Text</a:t>
            </a:r>
          </a:p>
        </p:txBody>
      </p:sp>
      <p:sp>
        <p:nvSpPr>
          <p:cNvPr id="4" name="Slide Number"/>
          <p:cNvSpPr txBox="1">
            <a:spLocks noGrp="1"/>
          </p:cNvSpPr>
          <p:nvPr>
            <p:ph type="sldNum" sz="quarter" idx="2"/>
          </p:nvPr>
        </p:nvSpPr>
        <p:spPr>
          <a:xfrm>
            <a:off x="7451282" y="9108281"/>
            <a:ext cx="331263" cy="315311"/>
          </a:xfrm>
          <a:prstGeom prst="rect">
            <a:avLst/>
          </a:prstGeom>
          <a:ln w="3175">
            <a:miter lim="400000"/>
          </a:ln>
        </p:spPr>
        <p:txBody>
          <a:bodyPr wrap="none" lIns="46302" tIns="46302" rIns="46302" bIns="46302">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1pPr>
      <a:lvl2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2pPr>
      <a:lvl3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3pPr>
      <a:lvl4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4pPr>
      <a:lvl5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5pPr>
      <a:lvl6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6pPr>
      <a:lvl7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7pPr>
      <a:lvl8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8pPr>
      <a:lvl9pPr marL="0" marR="0" indent="0" algn="ctr" defTabSz="608541" rtl="0" latinLnBrk="0">
        <a:lnSpc>
          <a:spcPct val="100000"/>
        </a:lnSpc>
        <a:spcBef>
          <a:spcPts val="0"/>
        </a:spcBef>
        <a:spcAft>
          <a:spcPts val="0"/>
        </a:spcAft>
        <a:buClrTx/>
        <a:buSzTx/>
        <a:buFontTx/>
        <a:buNone/>
        <a:tabLst/>
        <a:defRPr sz="82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608541" rtl="0" latinLnBrk="0">
        <a:lnSpc>
          <a:spcPct val="100000"/>
        </a:lnSpc>
        <a:spcBef>
          <a:spcPts val="4300"/>
        </a:spcBef>
        <a:spcAft>
          <a:spcPts val="0"/>
        </a:spcAft>
        <a:buClrTx/>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608541"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alnewstoday.com/articles/323551"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cdc.gov/coronavirus/2019-ncov/need-extra-precautions/groups-at-higher-risk.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CreatingAHealthyAndStrongYou_Ad2.jpg" descr="CreatingAHealthyAndStrongYou_Ad2.jpg"/>
          <p:cNvPicPr>
            <a:picLocks noChangeAspect="1"/>
          </p:cNvPicPr>
          <p:nvPr/>
        </p:nvPicPr>
        <p:blipFill>
          <a:blip r:embed="rId3"/>
          <a:stretch>
            <a:fillRect/>
          </a:stretch>
        </p:blipFill>
        <p:spPr>
          <a:xfrm>
            <a:off x="0" y="1079499"/>
            <a:ext cx="15240001" cy="8001001"/>
          </a:xfrm>
          <a:prstGeom prst="rect">
            <a:avLst/>
          </a:prstGeom>
          <a:solidFill>
            <a:srgbClr val="FC6C38"/>
          </a:solidFill>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2290CB50-607C-471E-8CD4-16BED5D54A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6298" y="1116668"/>
            <a:ext cx="8807403" cy="7926663"/>
          </a:xfrm>
        </p:spPr>
      </p:pic>
      <p:sp>
        <p:nvSpPr>
          <p:cNvPr id="3" name="Rectangle 2">
            <a:extLst>
              <a:ext uri="{FF2B5EF4-FFF2-40B4-BE49-F238E27FC236}">
                <a16:creationId xmlns:a16="http://schemas.microsoft.com/office/drawing/2014/main" id="{6A69A223-6E04-45B9-8449-8A531AC0E342}"/>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7517C4FD-5C2B-4169-84BA-982F8AAA8526}"/>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749358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F335-D554-4984-BC1C-3C4C964E56BB}"/>
              </a:ext>
            </a:extLst>
          </p:cNvPr>
          <p:cNvSpPr>
            <a:spLocks noGrp="1"/>
          </p:cNvSpPr>
          <p:nvPr>
            <p:ph type="title"/>
          </p:nvPr>
        </p:nvSpPr>
        <p:spPr>
          <a:xfrm>
            <a:off x="492369" y="3559468"/>
            <a:ext cx="14268660" cy="1967839"/>
          </a:xfrm>
        </p:spPr>
        <p:txBody>
          <a:bodyPr>
            <a:normAutofit fontScale="90000"/>
          </a:bodyPr>
          <a:lstStyle/>
          <a:p>
            <a:r>
              <a:rPr lang="en-US" dirty="0"/>
              <a:t>Why is the US citizen so “susceptible” against these attacks – more so than at any time in our history?</a:t>
            </a:r>
          </a:p>
        </p:txBody>
      </p:sp>
      <p:sp>
        <p:nvSpPr>
          <p:cNvPr id="4" name="Rectangle 3">
            <a:extLst>
              <a:ext uri="{FF2B5EF4-FFF2-40B4-BE49-F238E27FC236}">
                <a16:creationId xmlns:a16="http://schemas.microsoft.com/office/drawing/2014/main" id="{758325CF-F6A1-489F-AC3E-0D05A27380A1}"/>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9A9F9BD7-74AF-41B5-8BDE-E89443BCFEFF}"/>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01004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irror, reflection, object, bicycle&#10;&#10;Description automatically generated">
            <a:extLst>
              <a:ext uri="{FF2B5EF4-FFF2-40B4-BE49-F238E27FC236}">
                <a16:creationId xmlns:a16="http://schemas.microsoft.com/office/drawing/2014/main" id="{7F40FFAD-0C8D-4C7C-9F23-1DF43B35D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44" y="0"/>
            <a:ext cx="13525082" cy="10143811"/>
          </a:xfrm>
          <a:prstGeom prst="rect">
            <a:avLst/>
          </a:prstGeom>
        </p:spPr>
      </p:pic>
      <p:sp>
        <p:nvSpPr>
          <p:cNvPr id="2" name="Title 1">
            <a:extLst>
              <a:ext uri="{FF2B5EF4-FFF2-40B4-BE49-F238E27FC236}">
                <a16:creationId xmlns:a16="http://schemas.microsoft.com/office/drawing/2014/main" id="{E84435C2-EA9D-49C0-B3CA-DA97951B186E}"/>
              </a:ext>
            </a:extLst>
          </p:cNvPr>
          <p:cNvSpPr>
            <a:spLocks noGrp="1"/>
          </p:cNvSpPr>
          <p:nvPr>
            <p:ph type="title"/>
          </p:nvPr>
        </p:nvSpPr>
        <p:spPr>
          <a:xfrm>
            <a:off x="5174900" y="3251380"/>
            <a:ext cx="9523321" cy="1882272"/>
          </a:xfrm>
          <a:solidFill>
            <a:schemeClr val="tx1"/>
          </a:solidFill>
          <a:effectLst>
            <a:softEdge rad="317500"/>
          </a:effectLst>
        </p:spPr>
        <p:txBody>
          <a:bodyPr>
            <a:normAutofit fontScale="90000"/>
          </a:bodyPr>
          <a:lstStyle/>
          <a:p>
            <a:r>
              <a:rPr lang="en-US" dirty="0">
                <a:solidFill>
                  <a:schemeClr val="bg1"/>
                </a:solidFill>
              </a:rPr>
              <a:t>There are clues and correlations…</a:t>
            </a:r>
          </a:p>
        </p:txBody>
      </p:sp>
      <p:sp>
        <p:nvSpPr>
          <p:cNvPr id="4" name="Rectangle 3">
            <a:extLst>
              <a:ext uri="{FF2B5EF4-FFF2-40B4-BE49-F238E27FC236}">
                <a16:creationId xmlns:a16="http://schemas.microsoft.com/office/drawing/2014/main" id="{010833A1-5297-432E-9473-7D41EEE83496}"/>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DD62DF2C-5B8F-4E62-A98D-EC1E0A703B37}"/>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18927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DBE21D-F671-4EB4-9690-16B6FEC485E3}"/>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A79A43D7-7E0C-4114-8F73-4871BA166A64}"/>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 name="Picture 5" descr="A person posing for the camera&#10;&#10;Description automatically generated">
            <a:extLst>
              <a:ext uri="{FF2B5EF4-FFF2-40B4-BE49-F238E27FC236}">
                <a16:creationId xmlns:a16="http://schemas.microsoft.com/office/drawing/2014/main" id="{BF4E4D77-7A11-4086-B68C-1570E4B8B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4104" y="994787"/>
            <a:ext cx="5428038" cy="8170426"/>
          </a:xfrm>
          <a:prstGeom prst="rect">
            <a:avLst/>
          </a:prstGeom>
        </p:spPr>
      </p:pic>
      <p:sp>
        <p:nvSpPr>
          <p:cNvPr id="2" name="Title 1">
            <a:extLst>
              <a:ext uri="{FF2B5EF4-FFF2-40B4-BE49-F238E27FC236}">
                <a16:creationId xmlns:a16="http://schemas.microsoft.com/office/drawing/2014/main" id="{82D1157E-EB6F-4D84-9AD5-4442532F786C}"/>
              </a:ext>
            </a:extLst>
          </p:cNvPr>
          <p:cNvSpPr>
            <a:spLocks noGrp="1"/>
          </p:cNvSpPr>
          <p:nvPr>
            <p:ph type="title"/>
          </p:nvPr>
        </p:nvSpPr>
        <p:spPr>
          <a:xfrm>
            <a:off x="854111" y="3740338"/>
            <a:ext cx="9234434" cy="1967839"/>
          </a:xfrm>
        </p:spPr>
        <p:txBody>
          <a:bodyPr>
            <a:normAutofit fontScale="90000"/>
          </a:bodyPr>
          <a:lstStyle/>
          <a:p>
            <a:r>
              <a:rPr lang="en-US" dirty="0"/>
              <a:t>There is a direct correlation between obesity, its related diseases and immunity issues!</a:t>
            </a:r>
          </a:p>
        </p:txBody>
      </p:sp>
    </p:spTree>
    <p:extLst>
      <p:ext uri="{BB962C8B-B14F-4D97-AF65-F5344CB8AC3E}">
        <p14:creationId xmlns:p14="http://schemas.microsoft.com/office/powerpoint/2010/main" val="2033713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A0C577-4428-4DCA-8D30-152F0E604589}"/>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B0A154C2-AC21-42F3-890A-C39B3A1EA20A}"/>
              </a:ext>
            </a:extLst>
          </p:cNvPr>
          <p:cNvSpPr>
            <a:spLocks noGrp="1"/>
          </p:cNvSpPr>
          <p:nvPr>
            <p:ph type="title"/>
          </p:nvPr>
        </p:nvSpPr>
        <p:spPr>
          <a:xfrm>
            <a:off x="2471062" y="0"/>
            <a:ext cx="10117006" cy="994788"/>
          </a:xfrm>
        </p:spPr>
        <p:txBody>
          <a:bodyPr>
            <a:normAutofit fontScale="90000"/>
          </a:bodyPr>
          <a:lstStyle/>
          <a:p>
            <a:r>
              <a:rPr lang="en-US" dirty="0"/>
              <a:t>Obesity Epidemic</a:t>
            </a:r>
          </a:p>
        </p:txBody>
      </p:sp>
      <p:pic>
        <p:nvPicPr>
          <p:cNvPr id="5" name="Content Placeholder 4" descr="A picture containing text, map&#10;&#10;Description automatically generated">
            <a:extLst>
              <a:ext uri="{FF2B5EF4-FFF2-40B4-BE49-F238E27FC236}">
                <a16:creationId xmlns:a16="http://schemas.microsoft.com/office/drawing/2014/main" id="{A6191C77-3B29-4021-8159-7301F7F9E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546" y="1250156"/>
            <a:ext cx="14294908" cy="7659688"/>
          </a:xfrm>
        </p:spPr>
      </p:pic>
      <p:sp>
        <p:nvSpPr>
          <p:cNvPr id="6" name="Rectangle 5">
            <a:extLst>
              <a:ext uri="{FF2B5EF4-FFF2-40B4-BE49-F238E27FC236}">
                <a16:creationId xmlns:a16="http://schemas.microsoft.com/office/drawing/2014/main" id="{3EB4E41A-0173-4A39-A51B-6B245544FB63}"/>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307742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indoor, eating, young&#10;&#10;Description automatically generated">
            <a:extLst>
              <a:ext uri="{FF2B5EF4-FFF2-40B4-BE49-F238E27FC236}">
                <a16:creationId xmlns:a16="http://schemas.microsoft.com/office/drawing/2014/main" id="{D4B79FF3-3736-449A-B703-7984FB65381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 y="994787"/>
            <a:ext cx="15240000" cy="10153650"/>
          </a:xfrm>
          <a:prstGeom prst="rect">
            <a:avLst/>
          </a:prstGeom>
        </p:spPr>
      </p:pic>
      <p:sp>
        <p:nvSpPr>
          <p:cNvPr id="4" name="Rectangle 3">
            <a:extLst>
              <a:ext uri="{FF2B5EF4-FFF2-40B4-BE49-F238E27FC236}">
                <a16:creationId xmlns:a16="http://schemas.microsoft.com/office/drawing/2014/main" id="{8479B462-2601-4847-A5CE-143E75E3C5EE}"/>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960391DD-8A1B-4F76-A129-A71036662072}"/>
              </a:ext>
            </a:extLst>
          </p:cNvPr>
          <p:cNvSpPr>
            <a:spLocks noGrp="1"/>
          </p:cNvSpPr>
          <p:nvPr>
            <p:ph type="title"/>
          </p:nvPr>
        </p:nvSpPr>
        <p:spPr>
          <a:xfrm>
            <a:off x="-1" y="-82982"/>
            <a:ext cx="15240000" cy="1077769"/>
          </a:xfrm>
        </p:spPr>
        <p:txBody>
          <a:bodyPr>
            <a:normAutofit/>
          </a:bodyPr>
          <a:lstStyle/>
          <a:p>
            <a:r>
              <a:rPr lang="en-US" sz="2400" dirty="0"/>
              <a:t>Are YOU setting yourself up for a weak immune system right now?</a:t>
            </a:r>
            <a:br>
              <a:rPr lang="en-US" sz="2400" dirty="0"/>
            </a:br>
            <a:r>
              <a:rPr lang="en-US" sz="2400" dirty="0"/>
              <a:t>Are YOU doing the any of the following?</a:t>
            </a:r>
          </a:p>
        </p:txBody>
      </p:sp>
      <p:sp>
        <p:nvSpPr>
          <p:cNvPr id="3" name="Content Placeholder 2">
            <a:extLst>
              <a:ext uri="{FF2B5EF4-FFF2-40B4-BE49-F238E27FC236}">
                <a16:creationId xmlns:a16="http://schemas.microsoft.com/office/drawing/2014/main" id="{5D874AFF-93D2-4158-879C-0D5B1E924B9C}"/>
              </a:ext>
            </a:extLst>
          </p:cNvPr>
          <p:cNvSpPr>
            <a:spLocks noGrp="1"/>
          </p:cNvSpPr>
          <p:nvPr>
            <p:ph idx="1"/>
          </p:nvPr>
        </p:nvSpPr>
        <p:spPr>
          <a:xfrm>
            <a:off x="777071" y="1400667"/>
            <a:ext cx="13685855" cy="7361496"/>
          </a:xfrm>
        </p:spPr>
        <p:txBody>
          <a:bodyPr numCol="3">
            <a:normAutofit/>
          </a:bodyPr>
          <a:lstStyle/>
          <a:p>
            <a:r>
              <a:rPr lang="en-US" sz="2400" dirty="0">
                <a:solidFill>
                  <a:schemeClr val="tx1"/>
                </a:solidFill>
              </a:rPr>
              <a:t>Eating sweets (sugar)</a:t>
            </a:r>
          </a:p>
          <a:p>
            <a:r>
              <a:rPr lang="en-US" sz="2400" dirty="0">
                <a:solidFill>
                  <a:schemeClr val="tx1"/>
                </a:solidFill>
              </a:rPr>
              <a:t>Overeating</a:t>
            </a:r>
          </a:p>
          <a:p>
            <a:r>
              <a:rPr lang="en-US" sz="2400" dirty="0">
                <a:solidFill>
                  <a:schemeClr val="tx1"/>
                </a:solidFill>
              </a:rPr>
              <a:t>Snacking</a:t>
            </a:r>
          </a:p>
          <a:p>
            <a:r>
              <a:rPr lang="en-US" sz="2400" dirty="0">
                <a:solidFill>
                  <a:schemeClr val="tx1"/>
                </a:solidFill>
              </a:rPr>
              <a:t>Stuck on the Couch</a:t>
            </a:r>
          </a:p>
          <a:p>
            <a:r>
              <a:rPr lang="en-US" sz="2400" dirty="0">
                <a:solidFill>
                  <a:schemeClr val="tx1"/>
                </a:solidFill>
              </a:rPr>
              <a:t>No sunlight</a:t>
            </a:r>
          </a:p>
          <a:p>
            <a:r>
              <a:rPr lang="en-US" sz="2400" dirty="0">
                <a:solidFill>
                  <a:schemeClr val="tx1"/>
                </a:solidFill>
              </a:rPr>
              <a:t>No movement</a:t>
            </a:r>
          </a:p>
          <a:p>
            <a:r>
              <a:rPr lang="en-US" sz="2400" dirty="0">
                <a:solidFill>
                  <a:schemeClr val="tx1"/>
                </a:solidFill>
              </a:rPr>
              <a:t>Wearing masks too much</a:t>
            </a:r>
          </a:p>
          <a:p>
            <a:r>
              <a:rPr lang="en-US" sz="2400" dirty="0">
                <a:solidFill>
                  <a:schemeClr val="tx1"/>
                </a:solidFill>
              </a:rPr>
              <a:t>No sleeping</a:t>
            </a:r>
          </a:p>
          <a:p>
            <a:r>
              <a:rPr lang="en-US" sz="2400" dirty="0">
                <a:solidFill>
                  <a:schemeClr val="tx1"/>
                </a:solidFill>
              </a:rPr>
              <a:t>Negative thinking (stinking thinking - FEAR rather than faith)</a:t>
            </a:r>
          </a:p>
          <a:p>
            <a:r>
              <a:rPr lang="en-US" sz="2400" dirty="0">
                <a:solidFill>
                  <a:schemeClr val="tx1"/>
                </a:solidFill>
              </a:rPr>
              <a:t>Lack of human contact (no hugging) marasmus (feeling bad and sad)</a:t>
            </a:r>
          </a:p>
          <a:p>
            <a:r>
              <a:rPr lang="en-US" sz="2400" dirty="0">
                <a:solidFill>
                  <a:schemeClr val="tx1"/>
                </a:solidFill>
              </a:rPr>
              <a:t>Lack of Socialization</a:t>
            </a:r>
          </a:p>
          <a:p>
            <a:r>
              <a:rPr lang="en-US" sz="2400" dirty="0">
                <a:solidFill>
                  <a:schemeClr val="tx1"/>
                </a:solidFill>
              </a:rPr>
              <a:t>Poor Air Quality</a:t>
            </a:r>
          </a:p>
          <a:p>
            <a:r>
              <a:rPr lang="en-US" sz="2400" dirty="0">
                <a:solidFill>
                  <a:schemeClr val="tx1"/>
                </a:solidFill>
              </a:rPr>
              <a:t>Poor Water Quality</a:t>
            </a:r>
          </a:p>
          <a:p>
            <a:r>
              <a:rPr lang="en-US" sz="2400" dirty="0">
                <a:solidFill>
                  <a:schemeClr val="tx1"/>
                </a:solidFill>
              </a:rPr>
              <a:t>Poor Nutrition</a:t>
            </a:r>
          </a:p>
          <a:p>
            <a:r>
              <a:rPr lang="en-US" sz="2400" dirty="0">
                <a:solidFill>
                  <a:schemeClr val="tx1"/>
                </a:solidFill>
              </a:rPr>
              <a:t>Drinking Alcohol</a:t>
            </a:r>
          </a:p>
          <a:p>
            <a:r>
              <a:rPr lang="en-US" sz="2400" dirty="0">
                <a:solidFill>
                  <a:schemeClr val="tx1"/>
                </a:solidFill>
              </a:rPr>
              <a:t>Yelling at Kids or others</a:t>
            </a:r>
          </a:p>
          <a:p>
            <a:r>
              <a:rPr lang="en-US" sz="2400" dirty="0">
                <a:solidFill>
                  <a:schemeClr val="tx1"/>
                </a:solidFill>
              </a:rPr>
              <a:t>And more…</a:t>
            </a:r>
          </a:p>
          <a:p>
            <a:endParaRPr lang="en-US" sz="2400" dirty="0"/>
          </a:p>
        </p:txBody>
      </p:sp>
      <p:sp>
        <p:nvSpPr>
          <p:cNvPr id="5" name="Rectangle 4">
            <a:extLst>
              <a:ext uri="{FF2B5EF4-FFF2-40B4-BE49-F238E27FC236}">
                <a16:creationId xmlns:a16="http://schemas.microsoft.com/office/drawing/2014/main" id="{AE9C4A79-EFE6-4D0B-8007-C61A8BDE2810}"/>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1970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room, computer, table&#10;&#10;Description automatically generated">
            <a:extLst>
              <a:ext uri="{FF2B5EF4-FFF2-40B4-BE49-F238E27FC236}">
                <a16:creationId xmlns:a16="http://schemas.microsoft.com/office/drawing/2014/main" id="{FD267FA1-6AC2-4E91-AF70-C23F5567E57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0"/>
            <a:ext cx="15248991" cy="10160000"/>
          </a:xfrm>
          <a:prstGeom prst="rect">
            <a:avLst/>
          </a:prstGeom>
        </p:spPr>
      </p:pic>
      <p:sp>
        <p:nvSpPr>
          <p:cNvPr id="2" name="Title 1">
            <a:extLst>
              <a:ext uri="{FF2B5EF4-FFF2-40B4-BE49-F238E27FC236}">
                <a16:creationId xmlns:a16="http://schemas.microsoft.com/office/drawing/2014/main" id="{819B48DC-1A7F-4A8D-B5F8-A1B16B210F8C}"/>
              </a:ext>
            </a:extLst>
          </p:cNvPr>
          <p:cNvSpPr>
            <a:spLocks noGrp="1"/>
          </p:cNvSpPr>
          <p:nvPr>
            <p:ph type="title"/>
          </p:nvPr>
        </p:nvSpPr>
        <p:spPr>
          <a:xfrm>
            <a:off x="445477" y="3645542"/>
            <a:ext cx="14349045" cy="1967839"/>
          </a:xfrm>
        </p:spPr>
        <p:txBody>
          <a:bodyPr>
            <a:noAutofit/>
          </a:bodyPr>
          <a:lstStyle/>
          <a:p>
            <a:r>
              <a:rPr lang="en-US" sz="6000" b="1" dirty="0">
                <a:solidFill>
                  <a:schemeClr val="tx1"/>
                </a:solidFill>
              </a:rPr>
              <a:t>There have always been diseases challenging the human immune system </a:t>
            </a:r>
            <a:r>
              <a:rPr lang="en-US" sz="6000" b="1" i="1" dirty="0">
                <a:solidFill>
                  <a:srgbClr val="FF0000"/>
                </a:solidFill>
              </a:rPr>
              <a:t>daily</a:t>
            </a:r>
            <a:r>
              <a:rPr lang="en-US" sz="6000" b="1" dirty="0">
                <a:solidFill>
                  <a:schemeClr val="tx1"/>
                </a:solidFill>
              </a:rPr>
              <a:t> throughout recorded history</a:t>
            </a:r>
          </a:p>
        </p:txBody>
      </p:sp>
      <p:sp>
        <p:nvSpPr>
          <p:cNvPr id="4" name="Rectangle 3">
            <a:extLst>
              <a:ext uri="{FF2B5EF4-FFF2-40B4-BE49-F238E27FC236}">
                <a16:creationId xmlns:a16="http://schemas.microsoft.com/office/drawing/2014/main" id="{C62E72A9-5733-4141-808F-6B8C139B55BB}"/>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5352038B-08B0-4718-97D8-CD2904914A24}"/>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1430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81FA-0325-4DE6-B1C3-D94DCDB2E32D}"/>
              </a:ext>
            </a:extLst>
          </p:cNvPr>
          <p:cNvSpPr>
            <a:spLocks noGrp="1"/>
          </p:cNvSpPr>
          <p:nvPr>
            <p:ph type="title"/>
          </p:nvPr>
        </p:nvSpPr>
        <p:spPr>
          <a:xfrm>
            <a:off x="0" y="4156863"/>
            <a:ext cx="15240000" cy="1656954"/>
          </a:xfrm>
        </p:spPr>
        <p:txBody>
          <a:bodyPr>
            <a:normAutofit/>
          </a:bodyPr>
          <a:lstStyle/>
          <a:p>
            <a:pPr algn="ctr"/>
            <a:r>
              <a:rPr lang="en-US" sz="9600" b="1" dirty="0"/>
              <a:t>Immunocompromised </a:t>
            </a:r>
          </a:p>
        </p:txBody>
      </p:sp>
      <p:sp>
        <p:nvSpPr>
          <p:cNvPr id="3" name="Rectangle 2">
            <a:extLst>
              <a:ext uri="{FF2B5EF4-FFF2-40B4-BE49-F238E27FC236}">
                <a16:creationId xmlns:a16="http://schemas.microsoft.com/office/drawing/2014/main" id="{5BC0D415-A331-41E7-8F85-159992EC31EF}"/>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49D2DC6F-2602-4C2A-87EB-43481523713A}"/>
              </a:ext>
            </a:extLst>
          </p:cNvPr>
          <p:cNvSpPr/>
          <p:nvPr/>
        </p:nvSpPr>
        <p:spPr>
          <a:xfrm>
            <a:off x="0" y="9309592"/>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3645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32B0-47A0-403D-9A86-476E7CD58E6C}"/>
              </a:ext>
            </a:extLst>
          </p:cNvPr>
          <p:cNvSpPr>
            <a:spLocks noGrp="1"/>
          </p:cNvSpPr>
          <p:nvPr>
            <p:ph type="title"/>
          </p:nvPr>
        </p:nvSpPr>
        <p:spPr>
          <a:xfrm>
            <a:off x="2219854" y="4096080"/>
            <a:ext cx="10117006" cy="1967839"/>
          </a:xfrm>
        </p:spPr>
        <p:txBody>
          <a:bodyPr>
            <a:normAutofit fontScale="90000"/>
          </a:bodyPr>
          <a:lstStyle/>
          <a:p>
            <a:r>
              <a:rPr lang="en-US" dirty="0"/>
              <a:t>If you are Immunocompromised you are more susceptible to diseases such as COVID-19</a:t>
            </a:r>
          </a:p>
        </p:txBody>
      </p:sp>
      <p:sp>
        <p:nvSpPr>
          <p:cNvPr id="4" name="Rectangle 3">
            <a:extLst>
              <a:ext uri="{FF2B5EF4-FFF2-40B4-BE49-F238E27FC236}">
                <a16:creationId xmlns:a16="http://schemas.microsoft.com/office/drawing/2014/main" id="{94073B71-6C0F-426C-B6F8-12810847C121}"/>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2FA750AB-116C-4798-B37B-36FD31445C7F}"/>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071758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76958D-FA26-480B-AFEA-963F49699569}"/>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ED5087B9-D996-4883-B319-4A9DB38E51C4}"/>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76D8F5BE-BDCF-4795-9677-DAACEEDA229A}"/>
              </a:ext>
            </a:extLst>
          </p:cNvPr>
          <p:cNvSpPr>
            <a:spLocks noGrp="1"/>
          </p:cNvSpPr>
          <p:nvPr>
            <p:ph type="title"/>
          </p:nvPr>
        </p:nvSpPr>
        <p:spPr>
          <a:xfrm>
            <a:off x="291402" y="3914092"/>
            <a:ext cx="14781126" cy="1967839"/>
          </a:xfrm>
        </p:spPr>
        <p:txBody>
          <a:bodyPr>
            <a:normAutofit fontScale="90000"/>
          </a:bodyPr>
          <a:lstStyle/>
          <a:p>
            <a:r>
              <a:rPr lang="en-US" dirty="0"/>
              <a:t>If you are overweight/obese you are more likely to be Immunocompromised</a:t>
            </a:r>
          </a:p>
        </p:txBody>
      </p:sp>
    </p:spTree>
    <p:extLst>
      <p:ext uri="{BB962C8B-B14F-4D97-AF65-F5344CB8AC3E}">
        <p14:creationId xmlns:p14="http://schemas.microsoft.com/office/powerpoint/2010/main" val="3336217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DA244-BDFA-4884-A27A-99A91F954DC1}"/>
              </a:ext>
            </a:extLst>
          </p:cNvPr>
          <p:cNvSpPr>
            <a:spLocks noGrp="1"/>
          </p:cNvSpPr>
          <p:nvPr>
            <p:ph idx="1"/>
          </p:nvPr>
        </p:nvSpPr>
        <p:spPr>
          <a:xfrm>
            <a:off x="232756" y="216132"/>
            <a:ext cx="14757862" cy="9692640"/>
          </a:xfrm>
        </p:spPr>
        <p:txBody>
          <a:bodyPr>
            <a:normAutofit/>
          </a:bodyPr>
          <a:lstStyle/>
          <a:p>
            <a:pPr marL="0" indent="0" algn="ctr">
              <a:buNone/>
            </a:pPr>
            <a:r>
              <a:rPr lang="en-US" sz="6000" b="1" dirty="0"/>
              <a:t>“</a:t>
            </a:r>
            <a:r>
              <a:rPr lang="en-US" sz="6000" b="1" i="1" dirty="0"/>
              <a:t>Everyone is FOCUSED on the Strength of the VIRUS…</a:t>
            </a:r>
          </a:p>
          <a:p>
            <a:pPr marL="0" indent="0" algn="ctr">
              <a:buNone/>
            </a:pPr>
            <a:endParaRPr lang="en-US" sz="6000" b="1" i="1" dirty="0"/>
          </a:p>
          <a:p>
            <a:pPr marL="0" indent="0" algn="ctr">
              <a:buNone/>
            </a:pPr>
            <a:r>
              <a:rPr lang="en-US" sz="6000" b="1" i="1" dirty="0"/>
              <a:t>And No One is FOCUSED on the Strength of the HOST</a:t>
            </a:r>
            <a:r>
              <a:rPr lang="en-US" sz="6000" b="1" dirty="0"/>
              <a:t>”</a:t>
            </a:r>
          </a:p>
        </p:txBody>
      </p:sp>
      <p:sp>
        <p:nvSpPr>
          <p:cNvPr id="2" name="Rectangle 1">
            <a:extLst>
              <a:ext uri="{FF2B5EF4-FFF2-40B4-BE49-F238E27FC236}">
                <a16:creationId xmlns:a16="http://schemas.microsoft.com/office/drawing/2014/main" id="{E279647A-28B9-432F-A0F6-17DC880564D6}"/>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Rectangle 5">
            <a:extLst>
              <a:ext uri="{FF2B5EF4-FFF2-40B4-BE49-F238E27FC236}">
                <a16:creationId xmlns:a16="http://schemas.microsoft.com/office/drawing/2014/main" id="{48BB487B-7BC7-4CA4-AE8E-90915A7C3FDA}"/>
              </a:ext>
            </a:extLst>
          </p:cNvPr>
          <p:cNvSpPr/>
          <p:nvPr/>
        </p:nvSpPr>
        <p:spPr>
          <a:xfrm>
            <a:off x="-8313"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444219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EC8E-AE51-40F3-B633-CF323BBD8EED}"/>
              </a:ext>
            </a:extLst>
          </p:cNvPr>
          <p:cNvSpPr>
            <a:spLocks noGrp="1"/>
          </p:cNvSpPr>
          <p:nvPr>
            <p:ph type="title"/>
          </p:nvPr>
        </p:nvSpPr>
        <p:spPr>
          <a:xfrm>
            <a:off x="2561497" y="3941305"/>
            <a:ext cx="10117006" cy="1967839"/>
          </a:xfrm>
        </p:spPr>
        <p:txBody>
          <a:bodyPr>
            <a:normAutofit fontScale="90000"/>
          </a:bodyPr>
          <a:lstStyle/>
          <a:p>
            <a:r>
              <a:rPr lang="en-US" dirty="0"/>
              <a:t>Therefore: If you are Overweight/Obese you are more susceptible to diseases such as COVID-19</a:t>
            </a:r>
          </a:p>
        </p:txBody>
      </p:sp>
      <p:sp>
        <p:nvSpPr>
          <p:cNvPr id="4" name="Rectangle 3">
            <a:extLst>
              <a:ext uri="{FF2B5EF4-FFF2-40B4-BE49-F238E27FC236}">
                <a16:creationId xmlns:a16="http://schemas.microsoft.com/office/drawing/2014/main" id="{FECDDB28-77BB-4688-85AE-0D6751E0B859}"/>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41AFDAB5-D82B-4B38-B82E-B69943CB0276}"/>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34842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DDB28-77BB-4688-85AE-0D6751E0B859}"/>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41AFDAB5-D82B-4B38-B82E-B69943CB0276}"/>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7397EC8E-AE51-40F3-B633-CF323BBD8EED}"/>
              </a:ext>
            </a:extLst>
          </p:cNvPr>
          <p:cNvSpPr>
            <a:spLocks noGrp="1"/>
          </p:cNvSpPr>
          <p:nvPr>
            <p:ph type="title"/>
          </p:nvPr>
        </p:nvSpPr>
        <p:spPr>
          <a:xfrm>
            <a:off x="2742367" y="86586"/>
            <a:ext cx="10117006" cy="821614"/>
          </a:xfrm>
        </p:spPr>
        <p:txBody>
          <a:bodyPr>
            <a:normAutofit fontScale="90000"/>
          </a:bodyPr>
          <a:lstStyle/>
          <a:p>
            <a:r>
              <a:rPr lang="en-US" sz="5400" dirty="0"/>
              <a:t>Latest Research Supports This…</a:t>
            </a:r>
          </a:p>
        </p:txBody>
      </p:sp>
      <p:sp>
        <p:nvSpPr>
          <p:cNvPr id="3" name="TextBox 2">
            <a:extLst>
              <a:ext uri="{FF2B5EF4-FFF2-40B4-BE49-F238E27FC236}">
                <a16:creationId xmlns:a16="http://schemas.microsoft.com/office/drawing/2014/main" id="{30C8824F-8759-41B5-B5DE-EC22FD4FA009}"/>
              </a:ext>
            </a:extLst>
          </p:cNvPr>
          <p:cNvSpPr txBox="1"/>
          <p:nvPr/>
        </p:nvSpPr>
        <p:spPr>
          <a:xfrm>
            <a:off x="504315" y="1582640"/>
            <a:ext cx="14231369" cy="72749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a:spcAft>
                <a:spcPts val="2000"/>
              </a:spcAft>
            </a:pPr>
            <a:r>
              <a:rPr lang="en-US" sz="4000" b="0" dirty="0">
                <a:solidFill>
                  <a:schemeClr val="tx1"/>
                </a:solidFill>
              </a:rPr>
              <a:t>“Early data seems to suggest that people with </a:t>
            </a:r>
            <a:r>
              <a:rPr lang="en-US" sz="4000" b="0" dirty="0">
                <a:solidFill>
                  <a:schemeClr val="tx1"/>
                </a:solidFill>
                <a:hlinkClick r:id="rId3">
                  <a:extLst>
                    <a:ext uri="{A12FA001-AC4F-418D-AE19-62706E023703}">
                      <ahyp:hlinkClr xmlns:ahyp="http://schemas.microsoft.com/office/drawing/2018/hyperlinkcolor" val="tx"/>
                    </a:ext>
                  </a:extLst>
                </a:hlinkClick>
              </a:rPr>
              <a:t>obesity</a:t>
            </a:r>
            <a:r>
              <a:rPr lang="en-US" sz="4000" b="0" dirty="0">
                <a:solidFill>
                  <a:schemeClr val="tx1"/>
                </a:solidFill>
              </a:rPr>
              <a:t> are more likely to become severely ill due to COVID-19, the disease caused by the novel coronavirus.</a:t>
            </a:r>
          </a:p>
          <a:p>
            <a:pPr>
              <a:spcAft>
                <a:spcPts val="2000"/>
              </a:spcAft>
            </a:pPr>
            <a:endParaRPr lang="en-US" sz="4000" b="0" dirty="0">
              <a:solidFill>
                <a:schemeClr val="tx1"/>
              </a:solidFill>
            </a:endParaRPr>
          </a:p>
          <a:p>
            <a:pPr>
              <a:spcAft>
                <a:spcPts val="2000"/>
              </a:spcAft>
            </a:pPr>
            <a:r>
              <a:rPr lang="en-US" sz="4000" b="0" dirty="0">
                <a:solidFill>
                  <a:schemeClr val="tx1"/>
                </a:solidFill>
              </a:rPr>
              <a:t>An increasing number of reports have linked obesity to coronavirus mortality, and the </a:t>
            </a:r>
            <a:r>
              <a:rPr lang="en-US" sz="4000" b="0" dirty="0">
                <a:solidFill>
                  <a:schemeClr val="tx1"/>
                </a:solidFill>
                <a:hlinkClick r:id="rId4">
                  <a:extLst>
                    <a:ext uri="{A12FA001-AC4F-418D-AE19-62706E023703}">
                      <ahyp:hlinkClr xmlns:ahyp="http://schemas.microsoft.com/office/drawing/2018/hyperlinkcolor" val="tx"/>
                    </a:ext>
                  </a:extLst>
                </a:hlinkClick>
              </a:rPr>
              <a:t>Centers for Disease Control and Prevention (CDC)</a:t>
            </a:r>
            <a:r>
              <a:rPr lang="en-US" sz="4000" b="0" dirty="0">
                <a:solidFill>
                  <a:schemeClr val="tx1"/>
                </a:solidFill>
              </a:rPr>
              <a:t> now list obesity as a risk factor for severe COVID-19. The CDC define severe obesity as having a body mass index (BMI) of 40 or above.”</a:t>
            </a:r>
          </a:p>
          <a:p>
            <a:pPr marL="0" marR="0" indent="0" algn="ctr" defTabSz="608541" rtl="0" fontAlgn="auto" latinLnBrk="0" hangingPunct="0">
              <a:lnSpc>
                <a:spcPct val="100000"/>
              </a:lnSpc>
              <a:spcBef>
                <a:spcPts val="0"/>
              </a:spcBef>
              <a:spcAft>
                <a:spcPts val="2000"/>
              </a:spcAft>
              <a:buClrTx/>
              <a:buSzTx/>
              <a:buFontTx/>
              <a:buNone/>
              <a:tabLst/>
            </a:pPr>
            <a:endParaRPr kumimoji="0" lang="en-US" sz="40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7C8DB1B7-E3B7-4264-B5B2-1A0AA50AFF97}"/>
              </a:ext>
            </a:extLst>
          </p:cNvPr>
          <p:cNvSpPr txBox="1"/>
          <p:nvPr/>
        </p:nvSpPr>
        <p:spPr>
          <a:xfrm>
            <a:off x="9936785" y="9445454"/>
            <a:ext cx="5056405" cy="4320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r>
              <a:rPr kumimoji="0" lang="en-US" sz="2200" b="0" i="1" u="none" strike="noStrike" cap="none" spc="0" normalizeH="0" baseline="0" dirty="0">
                <a:ln>
                  <a:noFill/>
                </a:ln>
                <a:solidFill>
                  <a:srgbClr val="FFFFFF"/>
                </a:solidFill>
                <a:effectLst/>
                <a:uFillTx/>
                <a:latin typeface="Helvetica Neue"/>
                <a:ea typeface="Helvetica Neue"/>
                <a:cs typeface="Helvetica Neue"/>
                <a:sym typeface="Helvetica Neue"/>
              </a:rPr>
              <a:t>From Medical News Today – 5/6/2020</a:t>
            </a:r>
          </a:p>
        </p:txBody>
      </p:sp>
    </p:spTree>
    <p:extLst>
      <p:ext uri="{BB962C8B-B14F-4D97-AF65-F5344CB8AC3E}">
        <p14:creationId xmlns:p14="http://schemas.microsoft.com/office/powerpoint/2010/main" val="1979792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DDB28-77BB-4688-85AE-0D6751E0B859}"/>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41AFDAB5-D82B-4B38-B82E-B69943CB0276}"/>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7397EC8E-AE51-40F3-B633-CF323BBD8EED}"/>
              </a:ext>
            </a:extLst>
          </p:cNvPr>
          <p:cNvSpPr>
            <a:spLocks noGrp="1"/>
          </p:cNvSpPr>
          <p:nvPr>
            <p:ph type="title"/>
          </p:nvPr>
        </p:nvSpPr>
        <p:spPr>
          <a:xfrm>
            <a:off x="2742367" y="86586"/>
            <a:ext cx="10117006" cy="821614"/>
          </a:xfrm>
        </p:spPr>
        <p:txBody>
          <a:bodyPr>
            <a:normAutofit fontScale="90000"/>
          </a:bodyPr>
          <a:lstStyle/>
          <a:p>
            <a:r>
              <a:rPr lang="en-US" sz="5400" dirty="0"/>
              <a:t>And the sad reality supports this…</a:t>
            </a:r>
          </a:p>
        </p:txBody>
      </p:sp>
      <p:sp>
        <p:nvSpPr>
          <p:cNvPr id="6" name="TextBox 5">
            <a:extLst>
              <a:ext uri="{FF2B5EF4-FFF2-40B4-BE49-F238E27FC236}">
                <a16:creationId xmlns:a16="http://schemas.microsoft.com/office/drawing/2014/main" id="{7C8DB1B7-E3B7-4264-B5B2-1A0AA50AFF97}"/>
              </a:ext>
            </a:extLst>
          </p:cNvPr>
          <p:cNvSpPr txBox="1"/>
          <p:nvPr/>
        </p:nvSpPr>
        <p:spPr>
          <a:xfrm>
            <a:off x="10400857" y="9445454"/>
            <a:ext cx="4128267" cy="4320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r>
              <a:rPr kumimoji="0" lang="en-US" sz="2200" b="0" i="1" u="none" strike="noStrike" cap="none" spc="0" normalizeH="0" baseline="0" dirty="0">
                <a:ln>
                  <a:noFill/>
                </a:ln>
                <a:solidFill>
                  <a:srgbClr val="FFFFFF"/>
                </a:solidFill>
                <a:effectLst/>
                <a:uFillTx/>
                <a:latin typeface="Helvetica Neue"/>
                <a:ea typeface="Helvetica Neue"/>
                <a:cs typeface="Helvetica Neue"/>
                <a:sym typeface="Helvetica Neue"/>
              </a:rPr>
              <a:t>From Buzzfeed News– 4/2/2020</a:t>
            </a:r>
          </a:p>
        </p:txBody>
      </p:sp>
      <p:pic>
        <p:nvPicPr>
          <p:cNvPr id="1026" name="Picture 2">
            <a:extLst>
              <a:ext uri="{FF2B5EF4-FFF2-40B4-BE49-F238E27FC236}">
                <a16:creationId xmlns:a16="http://schemas.microsoft.com/office/drawing/2014/main" id="{EF9A9D37-39BD-47CD-A00F-0D6FF9810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62" y="994786"/>
            <a:ext cx="12243533" cy="816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422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CreatingAHealthyAndStrongYou_FB_11.jpg" descr="CreatingAHealthyAndStrongYou_FB_11.jpg"/>
          <p:cNvPicPr>
            <a:picLocks noChangeAspect="1"/>
          </p:cNvPicPr>
          <p:nvPr/>
        </p:nvPicPr>
        <p:blipFill>
          <a:blip r:embed="rId3"/>
          <a:stretch>
            <a:fillRect/>
          </a:stretch>
        </p:blipFill>
        <p:spPr>
          <a:xfrm>
            <a:off x="0"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CreatingAHealthyAndStrongYou_FB_9.jpg" descr="CreatingAHealthyAndStrongYou_FB_9.jpg"/>
          <p:cNvPicPr>
            <a:picLocks noChangeAspect="1"/>
          </p:cNvPicPr>
          <p:nvPr/>
        </p:nvPicPr>
        <p:blipFill>
          <a:blip r:embed="rId3"/>
          <a:stretch>
            <a:fillRect/>
          </a:stretch>
        </p:blipFill>
        <p:spPr>
          <a:xfrm>
            <a:off x="0"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CreatingAHealthyAndStrongYou_FB_10.jpg" descr="CreatingAHealthyAndStrongYou_FB_10.jpg"/>
          <p:cNvPicPr>
            <a:picLocks noChangeAspect="1"/>
          </p:cNvPicPr>
          <p:nvPr/>
        </p:nvPicPr>
        <p:blipFill>
          <a:blip r:embed="rId3"/>
          <a:stretch>
            <a:fillRect/>
          </a:stretch>
        </p:blipFill>
        <p:spPr>
          <a:xfrm>
            <a:off x="-1"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CreatingAHealthyAndStrongYou_FB_12.jpg" descr="CreatingAHealthyAndStrongYou_FB_12.jpg"/>
          <p:cNvPicPr>
            <a:picLocks noChangeAspect="1"/>
          </p:cNvPicPr>
          <p:nvPr/>
        </p:nvPicPr>
        <p:blipFill>
          <a:blip r:embed="rId3"/>
          <a:stretch>
            <a:fillRect/>
          </a:stretch>
        </p:blipFill>
        <p:spPr>
          <a:xfrm>
            <a:off x="0"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CreatingAHealthyAndStrongYou_FB_13.jpg" descr="CreatingAHealthyAndStrongYou_FB_13.jpg"/>
          <p:cNvPicPr>
            <a:picLocks noChangeAspect="1"/>
          </p:cNvPicPr>
          <p:nvPr/>
        </p:nvPicPr>
        <p:blipFill>
          <a:blip r:embed="rId3"/>
          <a:stretch>
            <a:fillRect/>
          </a:stretch>
        </p:blipFill>
        <p:spPr>
          <a:xfrm>
            <a:off x="0"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F5FC-AAB0-43D6-8FEF-57FDFC32DA1D}"/>
              </a:ext>
            </a:extLst>
          </p:cNvPr>
          <p:cNvSpPr>
            <a:spLocks noGrp="1"/>
          </p:cNvSpPr>
          <p:nvPr>
            <p:ph type="title"/>
          </p:nvPr>
        </p:nvSpPr>
        <p:spPr>
          <a:xfrm>
            <a:off x="8953080" y="994787"/>
            <a:ext cx="6286920" cy="8170426"/>
          </a:xfrm>
        </p:spPr>
        <p:txBody>
          <a:bodyPr>
            <a:normAutofit/>
          </a:bodyPr>
          <a:lstStyle/>
          <a:p>
            <a:r>
              <a:rPr lang="en-US" sz="7200" dirty="0"/>
              <a:t>How can we fight back?</a:t>
            </a:r>
          </a:p>
        </p:txBody>
      </p:sp>
      <p:sp>
        <p:nvSpPr>
          <p:cNvPr id="4" name="Rectangle 3">
            <a:extLst>
              <a:ext uri="{FF2B5EF4-FFF2-40B4-BE49-F238E27FC236}">
                <a16:creationId xmlns:a16="http://schemas.microsoft.com/office/drawing/2014/main" id="{7D3CFFBA-21FC-4C93-9F77-F618595EF33C}"/>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EBDA73F2-7164-4987-B95D-9C363B5F1A5C}"/>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9" name="Picture 8" descr="A picture containing woman, young, water, holding&#10;&#10;Description automatically generated">
            <a:extLst>
              <a:ext uri="{FF2B5EF4-FFF2-40B4-BE49-F238E27FC236}">
                <a16:creationId xmlns:a16="http://schemas.microsoft.com/office/drawing/2014/main" id="{F73A3BF4-B61F-4E0B-847B-F60263AAF33F}"/>
              </a:ext>
            </a:extLst>
          </p:cNvPr>
          <p:cNvPicPr>
            <a:picLocks noChangeAspect="1"/>
          </p:cNvPicPr>
          <p:nvPr/>
        </p:nvPicPr>
        <p:blipFill rotWithShape="1">
          <a:blip r:embed="rId2">
            <a:extLst>
              <a:ext uri="{28A0092B-C50C-407E-A947-70E740481C1C}">
                <a14:useLocalDpi xmlns:a14="http://schemas.microsoft.com/office/drawing/2010/main" val="0"/>
              </a:ext>
            </a:extLst>
          </a:blip>
          <a:srcRect l="13993" r="11491"/>
          <a:stretch/>
        </p:blipFill>
        <p:spPr>
          <a:xfrm>
            <a:off x="0" y="994787"/>
            <a:ext cx="8882743" cy="8170426"/>
          </a:xfrm>
          <a:prstGeom prst="rect">
            <a:avLst/>
          </a:prstGeom>
        </p:spPr>
      </p:pic>
    </p:spTree>
    <p:extLst>
      <p:ext uri="{BB962C8B-B14F-4D97-AF65-F5344CB8AC3E}">
        <p14:creationId xmlns:p14="http://schemas.microsoft.com/office/powerpoint/2010/main" val="3212961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CreatingAHealthyAndStrongYou_FB_14.jpg" descr="CreatingAHealthyAndStrongYou_FB_14.jpg"/>
          <p:cNvPicPr>
            <a:picLocks noChangeAspect="1"/>
          </p:cNvPicPr>
          <p:nvPr/>
        </p:nvPicPr>
        <p:blipFill>
          <a:blip r:embed="rId3"/>
          <a:stretch>
            <a:fillRect/>
          </a:stretch>
        </p:blipFill>
        <p:spPr>
          <a:xfrm>
            <a:off x="-1"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14D4510-AC70-4630-AEDD-C8E993CB61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2780" y="1065125"/>
            <a:ext cx="10533211" cy="7817618"/>
          </a:xfrm>
        </p:spPr>
      </p:pic>
      <p:sp>
        <p:nvSpPr>
          <p:cNvPr id="3" name="Rectangle 2">
            <a:extLst>
              <a:ext uri="{FF2B5EF4-FFF2-40B4-BE49-F238E27FC236}">
                <a16:creationId xmlns:a16="http://schemas.microsoft.com/office/drawing/2014/main" id="{61914985-6464-40B3-883A-207332A99B30}"/>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7287CDD8-C740-49EC-A23C-4CA9304B1071}"/>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9076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CreatingAHealthyAndStrongYou_FB_15.jpg" descr="CreatingAHealthyAndStrongYou_FB_15.jpg"/>
          <p:cNvPicPr>
            <a:picLocks noChangeAspect="1"/>
          </p:cNvPicPr>
          <p:nvPr/>
        </p:nvPicPr>
        <p:blipFill>
          <a:blip r:embed="rId3"/>
          <a:stretch>
            <a:fillRect/>
          </a:stretch>
        </p:blipFill>
        <p:spPr>
          <a:xfrm>
            <a:off x="-1"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CreatingAHealthyAndStrongYou_FB_16.jpg" descr="CreatingAHealthyAndStrongYou_FB_16.jpg"/>
          <p:cNvPicPr>
            <a:picLocks noChangeAspect="1"/>
          </p:cNvPicPr>
          <p:nvPr/>
        </p:nvPicPr>
        <p:blipFill>
          <a:blip r:embed="rId3"/>
          <a:stretch>
            <a:fillRect/>
          </a:stretch>
        </p:blipFill>
        <p:spPr>
          <a:xfrm>
            <a:off x="-1"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CreatingAHealthyAndStrongYou_FB_17.jpg" descr="CreatingAHealthyAndStrongYou_FB_17.jpg"/>
          <p:cNvPicPr>
            <a:picLocks noChangeAspect="1"/>
          </p:cNvPicPr>
          <p:nvPr/>
        </p:nvPicPr>
        <p:blipFill>
          <a:blip r:embed="rId3"/>
          <a:stretch>
            <a:fillRect/>
          </a:stretch>
        </p:blipFill>
        <p:spPr>
          <a:xfrm>
            <a:off x="-1"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CreatingAHealthyAndStrongYou_FB_18.jpg" descr="CreatingAHealthyAndStrongYou_FB_18.jpg"/>
          <p:cNvPicPr>
            <a:picLocks noChangeAspect="1"/>
          </p:cNvPicPr>
          <p:nvPr/>
        </p:nvPicPr>
        <p:blipFill>
          <a:blip r:embed="rId3"/>
          <a:stretch>
            <a:fillRect/>
          </a:stretch>
        </p:blipFill>
        <p:spPr>
          <a:xfrm>
            <a:off x="0"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CreatingAHealthyAndStrongYou_FB_19.jpg" descr="CreatingAHealthyAndStrongYou_FB_19.jpg"/>
          <p:cNvPicPr>
            <a:picLocks noChangeAspect="1"/>
          </p:cNvPicPr>
          <p:nvPr/>
        </p:nvPicPr>
        <p:blipFill>
          <a:blip r:embed="rId3"/>
          <a:stretch>
            <a:fillRect/>
          </a:stretch>
        </p:blipFill>
        <p:spPr>
          <a:xfrm>
            <a:off x="0"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CreatingAHealthyAndStrongYou_FB_20.jpg" descr="CreatingAHealthyAndStrongYou_FB_20.jpg"/>
          <p:cNvPicPr>
            <a:picLocks noChangeAspect="1"/>
          </p:cNvPicPr>
          <p:nvPr/>
        </p:nvPicPr>
        <p:blipFill rotWithShape="1">
          <a:blip r:embed="rId3"/>
          <a:srcRect r="49168"/>
          <a:stretch/>
        </p:blipFill>
        <p:spPr>
          <a:xfrm>
            <a:off x="1" y="1079500"/>
            <a:ext cx="7746714" cy="8001001"/>
          </a:xfrm>
          <a:prstGeom prst="rect">
            <a:avLst/>
          </a:prstGeom>
          <a:ln w="3175">
            <a:miter lim="400000"/>
          </a:ln>
        </p:spPr>
      </p:pic>
      <p:pic>
        <p:nvPicPr>
          <p:cNvPr id="3" name="Picture 2" descr="A bunch of different types of food&#10;&#10;Description automatically generated">
            <a:extLst>
              <a:ext uri="{FF2B5EF4-FFF2-40B4-BE49-F238E27FC236}">
                <a16:creationId xmlns:a16="http://schemas.microsoft.com/office/drawing/2014/main" id="{053E35FC-AF80-4809-9C7C-762096E2C077}"/>
              </a:ext>
            </a:extLst>
          </p:cNvPr>
          <p:cNvPicPr>
            <a:picLocks noChangeAspect="1"/>
          </p:cNvPicPr>
          <p:nvPr/>
        </p:nvPicPr>
        <p:blipFill rotWithShape="1">
          <a:blip r:embed="rId4">
            <a:extLst>
              <a:ext uri="{28A0092B-C50C-407E-A947-70E740481C1C}">
                <a14:useLocalDpi xmlns:a14="http://schemas.microsoft.com/office/drawing/2010/main" val="0"/>
              </a:ext>
            </a:extLst>
          </a:blip>
          <a:srcRect l="50429"/>
          <a:stretch/>
        </p:blipFill>
        <p:spPr>
          <a:xfrm>
            <a:off x="7746715" y="1079499"/>
            <a:ext cx="7365715" cy="8001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CreatingAHealthyAndStrongYou_FB_21.jpg" descr="CreatingAHealthyAndStrongYou_FB_21.jpg"/>
          <p:cNvPicPr>
            <a:picLocks noChangeAspect="1"/>
          </p:cNvPicPr>
          <p:nvPr/>
        </p:nvPicPr>
        <p:blipFill>
          <a:blip r:embed="rId3"/>
          <a:stretch>
            <a:fillRect/>
          </a:stretch>
        </p:blipFill>
        <p:spPr>
          <a:xfrm>
            <a:off x="0"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CreatingAHealthyAndStrongYou_FB_22.jpg" descr="CreatingAHealthyAndStrongYou_FB_22.jpg"/>
          <p:cNvPicPr>
            <a:picLocks noChangeAspect="1"/>
          </p:cNvPicPr>
          <p:nvPr/>
        </p:nvPicPr>
        <p:blipFill>
          <a:blip r:embed="rId3"/>
          <a:stretch>
            <a:fillRect/>
          </a:stretch>
        </p:blipFill>
        <p:spPr>
          <a:xfrm>
            <a:off x="0"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CreatingAHealthyAndStrongYou_FB_23.jpg" descr="CreatingAHealthyAndStrongYou_FB_23.jpg"/>
          <p:cNvPicPr>
            <a:picLocks noChangeAspect="1"/>
          </p:cNvPicPr>
          <p:nvPr/>
        </p:nvPicPr>
        <p:blipFill>
          <a:blip r:embed="rId3"/>
          <a:stretch>
            <a:fillRect/>
          </a:stretch>
        </p:blipFill>
        <p:spPr>
          <a:xfrm>
            <a:off x="-1"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CreatingAHealthyAndStrongYou_FB_24.jpg" descr="CreatingAHealthyAndStrongYou_FB_24.jpg"/>
          <p:cNvPicPr>
            <a:picLocks noChangeAspect="1"/>
          </p:cNvPicPr>
          <p:nvPr/>
        </p:nvPicPr>
        <p:blipFill>
          <a:blip r:embed="rId3"/>
          <a:stretch>
            <a:fillRect/>
          </a:stretch>
        </p:blipFill>
        <p:spPr>
          <a:xfrm>
            <a:off x="-1"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781817-0ACB-427E-ABB3-1107F5F80327}"/>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AEFCF922-6D98-4C48-B50C-829A16044173}"/>
              </a:ext>
            </a:extLst>
          </p:cNvPr>
          <p:cNvSpPr>
            <a:spLocks noGrp="1"/>
          </p:cNvSpPr>
          <p:nvPr>
            <p:ph type="title"/>
          </p:nvPr>
        </p:nvSpPr>
        <p:spPr>
          <a:xfrm>
            <a:off x="431923" y="76891"/>
            <a:ext cx="14640449" cy="841004"/>
          </a:xfrm>
        </p:spPr>
        <p:txBody>
          <a:bodyPr>
            <a:normAutofit/>
          </a:bodyPr>
          <a:lstStyle/>
          <a:p>
            <a:pPr algn="ctr"/>
            <a:r>
              <a:rPr lang="en-US" sz="4000" b="1" dirty="0"/>
              <a:t>BLOOMBERG 2019 HEALTHIEST COUNTRY INDEX </a:t>
            </a:r>
          </a:p>
        </p:txBody>
      </p:sp>
      <p:pic>
        <p:nvPicPr>
          <p:cNvPr id="9" name="Content Placeholder 8" descr="A screenshot of a cell phone&#10;&#10;Description automatically generated">
            <a:extLst>
              <a:ext uri="{FF2B5EF4-FFF2-40B4-BE49-F238E27FC236}">
                <a16:creationId xmlns:a16="http://schemas.microsoft.com/office/drawing/2014/main" id="{2C0515CF-8ADD-4107-AE08-8EC322012B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821" y="1701119"/>
            <a:ext cx="14338357" cy="6757761"/>
          </a:xfrm>
        </p:spPr>
      </p:pic>
      <p:sp>
        <p:nvSpPr>
          <p:cNvPr id="10" name="Arrow: Down 9">
            <a:extLst>
              <a:ext uri="{FF2B5EF4-FFF2-40B4-BE49-F238E27FC236}">
                <a16:creationId xmlns:a16="http://schemas.microsoft.com/office/drawing/2014/main" id="{B38AC6F3-E33F-4DF2-904A-19E0978599F1}"/>
              </a:ext>
            </a:extLst>
          </p:cNvPr>
          <p:cNvSpPr/>
          <p:nvPr/>
        </p:nvSpPr>
        <p:spPr>
          <a:xfrm rot="18378198">
            <a:off x="1228261" y="5594525"/>
            <a:ext cx="605790" cy="12230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50"/>
          </a:p>
        </p:txBody>
      </p:sp>
      <p:sp>
        <p:nvSpPr>
          <p:cNvPr id="6" name="Rectangle 5">
            <a:extLst>
              <a:ext uri="{FF2B5EF4-FFF2-40B4-BE49-F238E27FC236}">
                <a16:creationId xmlns:a16="http://schemas.microsoft.com/office/drawing/2014/main" id="{241A1B53-23BD-408F-B5DC-A4CD40549CCA}"/>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96379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CreatingAHealthyAndStrongYou_FB_25.jpg" descr="CreatingAHealthyAndStrongYou_FB_25.jpg"/>
          <p:cNvPicPr>
            <a:picLocks noChangeAspect="1"/>
          </p:cNvPicPr>
          <p:nvPr/>
        </p:nvPicPr>
        <p:blipFill>
          <a:blip r:embed="rId3"/>
          <a:stretch>
            <a:fillRect/>
          </a:stretch>
        </p:blipFill>
        <p:spPr>
          <a:xfrm>
            <a:off x="-1" y="1079499"/>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CreatingAHealthyAndStrongYou_FB_30.jpg" descr="CreatingAHealthyAndStrongYou_FB_30.jpg"/>
          <p:cNvPicPr>
            <a:picLocks noChangeAspect="1"/>
          </p:cNvPicPr>
          <p:nvPr/>
        </p:nvPicPr>
        <p:blipFill>
          <a:blip r:embed="rId3"/>
          <a:stretch>
            <a:fillRect/>
          </a:stretch>
        </p:blipFill>
        <p:spPr>
          <a:xfrm>
            <a:off x="-1" y="1079500"/>
            <a:ext cx="15240001" cy="8001001"/>
          </a:xfrm>
          <a:prstGeom prst="rect">
            <a:avLst/>
          </a:prstGeom>
          <a:ln w="3175">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3FD9BD-607C-4663-9937-C6D2084D3340}"/>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B9743142-2287-416C-B4B5-E70B52472848}"/>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B4943108-6123-4348-81BA-ECFF66DADBB0}"/>
              </a:ext>
            </a:extLst>
          </p:cNvPr>
          <p:cNvSpPr>
            <a:spLocks noGrp="1"/>
          </p:cNvSpPr>
          <p:nvPr>
            <p:ph type="title"/>
          </p:nvPr>
        </p:nvSpPr>
        <p:spPr>
          <a:xfrm>
            <a:off x="2410771" y="77648"/>
            <a:ext cx="10117006" cy="917139"/>
          </a:xfrm>
        </p:spPr>
        <p:txBody>
          <a:bodyPr>
            <a:normAutofit fontScale="90000"/>
          </a:bodyPr>
          <a:lstStyle/>
          <a:p>
            <a:r>
              <a:rPr lang="en-US" dirty="0"/>
              <a:t>Six Step Plan	</a:t>
            </a:r>
          </a:p>
        </p:txBody>
      </p:sp>
      <p:sp>
        <p:nvSpPr>
          <p:cNvPr id="3" name="Content Placeholder 2">
            <a:extLst>
              <a:ext uri="{FF2B5EF4-FFF2-40B4-BE49-F238E27FC236}">
                <a16:creationId xmlns:a16="http://schemas.microsoft.com/office/drawing/2014/main" id="{E3CBDF22-67AD-4915-99BB-51C6BABE2090}"/>
              </a:ext>
            </a:extLst>
          </p:cNvPr>
          <p:cNvSpPr>
            <a:spLocks noGrp="1"/>
          </p:cNvSpPr>
          <p:nvPr>
            <p:ph idx="1"/>
          </p:nvPr>
        </p:nvSpPr>
        <p:spPr>
          <a:xfrm>
            <a:off x="706734" y="1896283"/>
            <a:ext cx="13826532" cy="5790300"/>
          </a:xfrm>
        </p:spPr>
        <p:txBody>
          <a:bodyPr>
            <a:normAutofit/>
          </a:bodyPr>
          <a:lstStyle/>
          <a:p>
            <a:pPr marL="642938" indent="-642938">
              <a:buFont typeface="+mj-lt"/>
              <a:buAutoNum type="arabicPeriod"/>
            </a:pPr>
            <a:r>
              <a:rPr lang="en-US" dirty="0"/>
              <a:t>Assess your current health markers</a:t>
            </a:r>
          </a:p>
          <a:p>
            <a:pPr marL="642938" indent="-642938">
              <a:buFont typeface="+mj-lt"/>
              <a:buAutoNum type="arabicPeriod"/>
            </a:pPr>
            <a:r>
              <a:rPr lang="en-US" dirty="0"/>
              <a:t>Target  your improvement goals</a:t>
            </a:r>
          </a:p>
          <a:p>
            <a:pPr marL="642938" indent="-642938">
              <a:buFont typeface="+mj-lt"/>
              <a:buAutoNum type="arabicPeriod"/>
            </a:pPr>
            <a:r>
              <a:rPr lang="en-US" dirty="0"/>
              <a:t>Plan the actions that will take you closer to your goal</a:t>
            </a:r>
          </a:p>
          <a:p>
            <a:pPr marL="642938" indent="-642938">
              <a:buFont typeface="+mj-lt"/>
              <a:buAutoNum type="arabicPeriod"/>
            </a:pPr>
            <a:r>
              <a:rPr lang="en-US" dirty="0"/>
              <a:t>Track your movement towards your goal</a:t>
            </a:r>
          </a:p>
          <a:p>
            <a:pPr marL="642938" indent="-642938">
              <a:buFont typeface="+mj-lt"/>
              <a:buAutoNum type="arabicPeriod"/>
            </a:pPr>
            <a:r>
              <a:rPr lang="en-US" dirty="0"/>
              <a:t>Adjust your plan</a:t>
            </a:r>
          </a:p>
          <a:p>
            <a:pPr marL="642938" indent="-642938">
              <a:buFont typeface="+mj-lt"/>
              <a:buAutoNum type="arabicPeriod"/>
            </a:pPr>
            <a:r>
              <a:rPr lang="en-US" dirty="0"/>
              <a:t>Repeat until you achieve the level of health you need to resist disease</a:t>
            </a:r>
          </a:p>
        </p:txBody>
      </p:sp>
    </p:spTree>
    <p:extLst>
      <p:ext uri="{BB962C8B-B14F-4D97-AF65-F5344CB8AC3E}">
        <p14:creationId xmlns:p14="http://schemas.microsoft.com/office/powerpoint/2010/main" val="1666867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B7C4AF-AB4E-4D13-9C69-A6ACFCD702BA}"/>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F7956F08-9AC5-42CF-9545-AB850DC0DD7D}"/>
              </a:ext>
            </a:extLst>
          </p:cNvPr>
          <p:cNvSpPr>
            <a:spLocks noGrp="1"/>
          </p:cNvSpPr>
          <p:nvPr>
            <p:ph type="title"/>
          </p:nvPr>
        </p:nvSpPr>
        <p:spPr>
          <a:xfrm>
            <a:off x="2561497" y="-1"/>
            <a:ext cx="10117006" cy="994788"/>
          </a:xfrm>
        </p:spPr>
        <p:txBody>
          <a:bodyPr>
            <a:normAutofit fontScale="90000"/>
          </a:bodyPr>
          <a:lstStyle/>
          <a:p>
            <a:r>
              <a:rPr lang="en-US" sz="6000" dirty="0"/>
              <a:t>What are your first steps?</a:t>
            </a:r>
          </a:p>
        </p:txBody>
      </p:sp>
      <p:sp>
        <p:nvSpPr>
          <p:cNvPr id="3" name="Content Placeholder 2">
            <a:extLst>
              <a:ext uri="{FF2B5EF4-FFF2-40B4-BE49-F238E27FC236}">
                <a16:creationId xmlns:a16="http://schemas.microsoft.com/office/drawing/2014/main" id="{94795F7E-4803-43E6-BFF1-43506B102231}"/>
              </a:ext>
            </a:extLst>
          </p:cNvPr>
          <p:cNvSpPr>
            <a:spLocks noGrp="1"/>
          </p:cNvSpPr>
          <p:nvPr>
            <p:ph idx="1"/>
          </p:nvPr>
        </p:nvSpPr>
        <p:spPr>
          <a:xfrm>
            <a:off x="907701" y="1125416"/>
            <a:ext cx="13424598" cy="7797520"/>
          </a:xfrm>
        </p:spPr>
        <p:txBody>
          <a:bodyPr>
            <a:normAutofit/>
          </a:bodyPr>
          <a:lstStyle/>
          <a:p>
            <a:r>
              <a:rPr lang="en-US" sz="3600" dirty="0"/>
              <a:t>Enter your Zip which will get you…</a:t>
            </a:r>
          </a:p>
          <a:p>
            <a:r>
              <a:rPr lang="en-US" sz="3600" dirty="0"/>
              <a:t>An introductory call with a Health Professional</a:t>
            </a:r>
          </a:p>
          <a:p>
            <a:r>
              <a:rPr lang="en-US" sz="3600" dirty="0"/>
              <a:t>Then set up your </a:t>
            </a:r>
            <a:r>
              <a:rPr lang="en-US" sz="3600" dirty="0" err="1"/>
              <a:t>SprintSet</a:t>
            </a:r>
            <a:r>
              <a:rPr lang="en-US" sz="3600" dirty="0"/>
              <a:t> Body System Assessment </a:t>
            </a:r>
          </a:p>
          <a:p>
            <a:r>
              <a:rPr lang="en-US" sz="3600" dirty="0"/>
              <a:t>Which will measure your health markers</a:t>
            </a:r>
          </a:p>
          <a:p>
            <a:r>
              <a:rPr lang="en-US" sz="3600" dirty="0"/>
              <a:t>Resulting in a report on your Body System Assessment</a:t>
            </a:r>
          </a:p>
          <a:p>
            <a:r>
              <a:rPr lang="en-US" sz="3600" dirty="0"/>
              <a:t>Planning your strategy with your Health Professional…</a:t>
            </a:r>
          </a:p>
        </p:txBody>
      </p:sp>
      <p:sp>
        <p:nvSpPr>
          <p:cNvPr id="5" name="Rectangle 4">
            <a:extLst>
              <a:ext uri="{FF2B5EF4-FFF2-40B4-BE49-F238E27FC236}">
                <a16:creationId xmlns:a16="http://schemas.microsoft.com/office/drawing/2014/main" id="{1FBAAFF2-893A-4457-BAE3-F404ABB3E724}"/>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102012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oman, young, water, holding&#10;&#10;Description automatically generated">
            <a:extLst>
              <a:ext uri="{FF2B5EF4-FFF2-40B4-BE49-F238E27FC236}">
                <a16:creationId xmlns:a16="http://schemas.microsoft.com/office/drawing/2014/main" id="{631231A6-BA39-4C74-8211-7F9218FF3D3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6160" y="0"/>
            <a:ext cx="15276159" cy="10470382"/>
          </a:xfrm>
          <a:prstGeom prst="rect">
            <a:avLst/>
          </a:prstGeom>
        </p:spPr>
      </p:pic>
      <p:sp>
        <p:nvSpPr>
          <p:cNvPr id="4" name="Rectangle 3">
            <a:extLst>
              <a:ext uri="{FF2B5EF4-FFF2-40B4-BE49-F238E27FC236}">
                <a16:creationId xmlns:a16="http://schemas.microsoft.com/office/drawing/2014/main" id="{C03BB0D4-B1C5-4470-B454-7B311F6BEB42}"/>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B8B3B6E9-5BBB-4835-9B1A-D77AB2B25BB0}"/>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82E454D3-576D-4D98-87FC-DBF5A637E04F}"/>
              </a:ext>
            </a:extLst>
          </p:cNvPr>
          <p:cNvSpPr>
            <a:spLocks noGrp="1"/>
          </p:cNvSpPr>
          <p:nvPr>
            <p:ph type="title"/>
          </p:nvPr>
        </p:nvSpPr>
        <p:spPr>
          <a:xfrm>
            <a:off x="0" y="0"/>
            <a:ext cx="15239999" cy="861807"/>
          </a:xfrm>
        </p:spPr>
        <p:txBody>
          <a:bodyPr>
            <a:normAutofit fontScale="90000"/>
          </a:bodyPr>
          <a:lstStyle/>
          <a:p>
            <a:r>
              <a:rPr lang="en-US" sz="6000" dirty="0"/>
              <a:t>If you are ready for a stronger, healthier you… </a:t>
            </a:r>
          </a:p>
        </p:txBody>
      </p:sp>
      <p:sp>
        <p:nvSpPr>
          <p:cNvPr id="3" name="Content Placeholder 2">
            <a:extLst>
              <a:ext uri="{FF2B5EF4-FFF2-40B4-BE49-F238E27FC236}">
                <a16:creationId xmlns:a16="http://schemas.microsoft.com/office/drawing/2014/main" id="{49C63EF4-06AC-47CC-92CC-060546FF128A}"/>
              </a:ext>
            </a:extLst>
          </p:cNvPr>
          <p:cNvSpPr>
            <a:spLocks noGrp="1"/>
          </p:cNvSpPr>
          <p:nvPr>
            <p:ph idx="1"/>
          </p:nvPr>
        </p:nvSpPr>
        <p:spPr>
          <a:xfrm>
            <a:off x="220231" y="1838848"/>
            <a:ext cx="10117006" cy="5543861"/>
          </a:xfrm>
        </p:spPr>
        <p:txBody>
          <a:bodyPr>
            <a:normAutofit fontScale="77500" lnSpcReduction="20000"/>
          </a:bodyPr>
          <a:lstStyle/>
          <a:p>
            <a:r>
              <a:rPr lang="en-US" sz="4000" b="1" dirty="0">
                <a:effectLst>
                  <a:outerShdw blurRad="38100" dist="38100" dir="2700000" algn="tl">
                    <a:srgbClr val="000000">
                      <a:alpha val="43137"/>
                    </a:srgbClr>
                  </a:outerShdw>
                </a:effectLst>
              </a:rPr>
              <a:t>Make a </a:t>
            </a:r>
            <a:r>
              <a:rPr lang="en-US" sz="4000" b="1" dirty="0" err="1">
                <a:effectLst>
                  <a:outerShdw blurRad="38100" dist="38100" dir="2700000" algn="tl">
                    <a:srgbClr val="000000">
                      <a:alpha val="43137"/>
                    </a:srgbClr>
                  </a:outerShdw>
                </a:effectLst>
              </a:rPr>
              <a:t>decision,you</a:t>
            </a:r>
            <a:r>
              <a:rPr lang="en-US" sz="4000" b="1" dirty="0">
                <a:effectLst>
                  <a:outerShdw blurRad="38100" dist="38100" dir="2700000" algn="tl">
                    <a:srgbClr val="000000">
                      <a:alpha val="43137"/>
                    </a:srgbClr>
                  </a:outerShdw>
                </a:effectLst>
              </a:rPr>
              <a:t> have the freedom </a:t>
            </a:r>
            <a:r>
              <a:rPr lang="en-US" sz="4000" b="1">
                <a:effectLst>
                  <a:outerShdw blurRad="38100" dist="38100" dir="2700000" algn="tl">
                    <a:srgbClr val="000000">
                      <a:alpha val="43137"/>
                    </a:srgbClr>
                  </a:outerShdw>
                </a:effectLst>
              </a:rPr>
              <a:t>of choice!</a:t>
            </a:r>
            <a:endParaRPr lang="en-US" sz="4000" b="1" dirty="0">
              <a:effectLst>
                <a:outerShdw blurRad="38100" dist="38100" dir="2700000" algn="tl">
                  <a:srgbClr val="000000">
                    <a:alpha val="43137"/>
                  </a:srgbClr>
                </a:outerShdw>
              </a:effectLst>
            </a:endParaRPr>
          </a:p>
          <a:p>
            <a:r>
              <a:rPr lang="en-US" sz="4000" b="1" dirty="0">
                <a:effectLst>
                  <a:outerShdw blurRad="38100" dist="38100" dir="2700000" algn="tl">
                    <a:srgbClr val="000000">
                      <a:alpha val="43137"/>
                    </a:srgbClr>
                  </a:outerShdw>
                </a:effectLst>
              </a:rPr>
              <a:t>Take action NOW!</a:t>
            </a:r>
          </a:p>
          <a:p>
            <a:r>
              <a:rPr lang="en-US" sz="4000" b="1" dirty="0">
                <a:effectLst>
                  <a:outerShdw blurRad="38100" dist="38100" dir="2700000" algn="tl">
                    <a:srgbClr val="000000">
                      <a:alpha val="43137"/>
                    </a:srgbClr>
                  </a:outerShdw>
                </a:effectLst>
              </a:rPr>
              <a:t>Let us help you walk down the path to a stronger immune system and a healthier you NOW!</a:t>
            </a:r>
          </a:p>
          <a:p>
            <a:r>
              <a:rPr lang="en-US" sz="4000" b="1" dirty="0">
                <a:effectLst>
                  <a:outerShdw blurRad="38100" dist="38100" dir="2700000" algn="tl">
                    <a:srgbClr val="000000">
                      <a:alpha val="43137"/>
                    </a:srgbClr>
                  </a:outerShdw>
                </a:effectLst>
              </a:rPr>
              <a:t>Type your name and zip code into the chat box </a:t>
            </a:r>
          </a:p>
          <a:p>
            <a:r>
              <a:rPr lang="en-US" sz="4000" b="1" dirty="0">
                <a:effectLst>
                  <a:outerShdw blurRad="38100" dist="38100" dir="2700000" algn="tl">
                    <a:srgbClr val="000000">
                      <a:alpha val="43137"/>
                    </a:srgbClr>
                  </a:outerShdw>
                </a:effectLst>
              </a:rPr>
              <a:t>You will be contacted for a Telehealth Call by a </a:t>
            </a:r>
            <a:r>
              <a:rPr lang="en-US" sz="4000" b="1" dirty="0" err="1">
                <a:effectLst>
                  <a:outerShdw blurRad="38100" dist="38100" dir="2700000" algn="tl">
                    <a:srgbClr val="000000">
                      <a:alpha val="43137"/>
                    </a:srgbClr>
                  </a:outerShdw>
                </a:effectLst>
              </a:rPr>
              <a:t>SprintSet</a:t>
            </a:r>
            <a:r>
              <a:rPr lang="en-US" sz="4000" b="1" dirty="0">
                <a:effectLst>
                  <a:outerShdw blurRad="38100" dist="38100" dir="2700000" algn="tl">
                    <a:srgbClr val="000000">
                      <a:alpha val="43137"/>
                    </a:srgbClr>
                  </a:outerShdw>
                </a:effectLst>
              </a:rPr>
              <a:t> Health Professional</a:t>
            </a:r>
          </a:p>
        </p:txBody>
      </p:sp>
    </p:spTree>
    <p:extLst>
      <p:ext uri="{BB962C8B-B14F-4D97-AF65-F5344CB8AC3E}">
        <p14:creationId xmlns:p14="http://schemas.microsoft.com/office/powerpoint/2010/main" val="1681266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in a room&#10;&#10;Description automatically generated">
            <a:extLst>
              <a:ext uri="{FF2B5EF4-FFF2-40B4-BE49-F238E27FC236}">
                <a16:creationId xmlns:a16="http://schemas.microsoft.com/office/drawing/2014/main" id="{2D6E764F-C286-4676-BB7B-828EE134774F}"/>
              </a:ext>
            </a:extLst>
          </p:cNvPr>
          <p:cNvPicPr>
            <a:picLocks noChangeAspect="1"/>
          </p:cNvPicPr>
          <p:nvPr/>
        </p:nvPicPr>
        <p:blipFill rotWithShape="1">
          <a:blip r:embed="rId3">
            <a:extLst>
              <a:ext uri="{28A0092B-C50C-407E-A947-70E740481C1C}">
                <a14:useLocalDpi xmlns:a14="http://schemas.microsoft.com/office/drawing/2010/main" val="0"/>
              </a:ext>
            </a:extLst>
          </a:blip>
          <a:srcRect r="45059" b="1906"/>
          <a:stretch/>
        </p:blipFill>
        <p:spPr>
          <a:xfrm>
            <a:off x="211016" y="2807432"/>
            <a:ext cx="5205046" cy="61568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212FAAB8-53FD-4657-BF75-7E476BA10BD4}"/>
              </a:ext>
            </a:extLst>
          </p:cNvPr>
          <p:cNvSpPr>
            <a:spLocks noGrp="1"/>
          </p:cNvSpPr>
          <p:nvPr>
            <p:ph type="title"/>
          </p:nvPr>
        </p:nvSpPr>
        <p:spPr>
          <a:xfrm>
            <a:off x="5019151" y="371882"/>
            <a:ext cx="9597851" cy="5273034"/>
          </a:xfrm>
        </p:spPr>
        <p:txBody>
          <a:bodyPr anchor="ctr">
            <a:normAutofit/>
          </a:bodyPr>
          <a:lstStyle/>
          <a:p>
            <a:pPr>
              <a:lnSpc>
                <a:spcPct val="90000"/>
              </a:lnSpc>
            </a:pPr>
            <a:r>
              <a:rPr lang="en-US" sz="4800" dirty="0"/>
              <a:t>How can a country that spends more than any other country in the world on healthcare be so susceptible to COVID-19 and other diseases?</a:t>
            </a:r>
          </a:p>
        </p:txBody>
      </p:sp>
      <p:sp>
        <p:nvSpPr>
          <p:cNvPr id="9" name="Rectangle 8">
            <a:extLst>
              <a:ext uri="{FF2B5EF4-FFF2-40B4-BE49-F238E27FC236}">
                <a16:creationId xmlns:a16="http://schemas.microsoft.com/office/drawing/2014/main" id="{BF6FA7B7-2A1E-4865-90C9-679BE8D543E1}"/>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ctangle 9">
            <a:extLst>
              <a:ext uri="{FF2B5EF4-FFF2-40B4-BE49-F238E27FC236}">
                <a16:creationId xmlns:a16="http://schemas.microsoft.com/office/drawing/2014/main" id="{D0A9BD71-122E-495F-89F9-9556B45D1637}"/>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39634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p:cNvSpPr>
          <p:nvPr/>
        </p:nvSpPr>
        <p:spPr bwMode="auto">
          <a:xfrm>
            <a:off x="982580" y="4197684"/>
            <a:ext cx="13274841" cy="2875360"/>
          </a:xfrm>
          <a:prstGeom prst="rect">
            <a:avLst/>
          </a:prstGeom>
          <a:noFill/>
          <a:ln w="12700" cap="rnd">
            <a:noFill/>
            <a:round/>
            <a:headEnd/>
            <a:tailEnd/>
          </a:ln>
        </p:spPr>
        <p:txBody>
          <a:bodyPr lIns="33485" tIns="33485" rIns="33485" bIns="33485"/>
          <a:lstStyle/>
          <a:p>
            <a:pPr algn="ctr"/>
            <a:r>
              <a:rPr lang="en-US" sz="4000" i="1" dirty="0">
                <a:latin typeface="Century Gothic" pitchFamily="34" charset="0"/>
                <a:ea typeface="ヒラギノ角ゴ ProN W3"/>
                <a:cs typeface="ヒラギノ角ゴ ProN W3"/>
                <a:sym typeface="Century Gothic" pitchFamily="34" charset="0"/>
              </a:rPr>
              <a:t>“For the first time in the history of man,</a:t>
            </a:r>
          </a:p>
          <a:p>
            <a:pPr algn="ctr"/>
            <a:r>
              <a:rPr lang="en-US" sz="4000" i="1" dirty="0">
                <a:latin typeface="Century Gothic" pitchFamily="34" charset="0"/>
                <a:ea typeface="ヒラギノ角ゴ ProN W3"/>
                <a:cs typeface="ヒラギノ角ゴ ProN W3"/>
                <a:sym typeface="Century Gothic" pitchFamily="34" charset="0"/>
              </a:rPr>
              <a:t>children born after the year 2000 are not expected to live as long as their parents.”</a:t>
            </a:r>
          </a:p>
          <a:p>
            <a:pPr algn="r"/>
            <a:endParaRPr lang="en-US" sz="2750" i="1" dirty="0">
              <a:latin typeface="Century Gothic" pitchFamily="34" charset="0"/>
              <a:ea typeface="ヒラギノ角ゴ ProN W3"/>
              <a:cs typeface="ヒラギノ角ゴ ProN W3"/>
              <a:sym typeface="Century Gothic" pitchFamily="34" charset="0"/>
            </a:endParaRPr>
          </a:p>
          <a:p>
            <a:pPr algn="r"/>
            <a:r>
              <a:rPr lang="en-US" sz="2750" i="1" dirty="0">
                <a:latin typeface="Century Gothic" pitchFamily="34" charset="0"/>
                <a:ea typeface="ヒラギノ角ゴ ProN W3"/>
                <a:cs typeface="ヒラギノ角ゴ ProN W3"/>
                <a:sym typeface="Century Gothic" pitchFamily="34" charset="0"/>
              </a:rPr>
              <a:t>Centers for Disease Control  2009</a:t>
            </a:r>
          </a:p>
        </p:txBody>
      </p:sp>
      <p:sp>
        <p:nvSpPr>
          <p:cNvPr id="13317" name="TextBox 9"/>
          <p:cNvSpPr txBox="1">
            <a:spLocks noChangeArrowheads="1"/>
          </p:cNvSpPr>
          <p:nvPr/>
        </p:nvSpPr>
        <p:spPr bwMode="auto">
          <a:xfrm>
            <a:off x="3199804" y="2748151"/>
            <a:ext cx="8840390" cy="696704"/>
          </a:xfrm>
          <a:prstGeom prst="rect">
            <a:avLst/>
          </a:prstGeom>
          <a:noFill/>
          <a:ln w="9525">
            <a:noFill/>
            <a:miter lim="800000"/>
            <a:headEnd/>
            <a:tailEnd/>
          </a:ln>
        </p:spPr>
        <p:txBody>
          <a:bodyPr lIns="80364" tIns="40183" rIns="80364" bIns="40183">
            <a:spAutoFit/>
          </a:bodyPr>
          <a:lstStyle/>
          <a:p>
            <a:pPr algn="ctr"/>
            <a:r>
              <a:rPr lang="en-US" sz="4000" dirty="0">
                <a:latin typeface="Century Gothic" pitchFamily="34" charset="0"/>
                <a:ea typeface="ヒラギノ角ゴ ProN W3"/>
                <a:cs typeface="ヒラギノ角ゴ ProN W3"/>
              </a:rPr>
              <a:t>People have never been sicker.</a:t>
            </a:r>
          </a:p>
        </p:txBody>
      </p:sp>
      <p:sp>
        <p:nvSpPr>
          <p:cNvPr id="4" name="Rectangle 3">
            <a:extLst>
              <a:ext uri="{FF2B5EF4-FFF2-40B4-BE49-F238E27FC236}">
                <a16:creationId xmlns:a16="http://schemas.microsoft.com/office/drawing/2014/main" id="{E656A241-658E-4AE7-AF06-FECD115D4A25}"/>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0BC9BF67-0204-4DB1-9CAB-31C16C96A192}"/>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F809B9-4FE4-4818-A0D9-CADF4F12F68D}"/>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6709F3AE-4665-42FE-BBEB-EBB293CDAE74}"/>
              </a:ext>
            </a:extLst>
          </p:cNvPr>
          <p:cNvSpPr>
            <a:spLocks noGrp="1"/>
          </p:cNvSpPr>
          <p:nvPr>
            <p:ph type="title"/>
          </p:nvPr>
        </p:nvSpPr>
        <p:spPr>
          <a:xfrm>
            <a:off x="787242" y="159322"/>
            <a:ext cx="13144500" cy="676141"/>
          </a:xfrm>
        </p:spPr>
        <p:txBody>
          <a:bodyPr>
            <a:normAutofit fontScale="90000"/>
          </a:bodyPr>
          <a:lstStyle/>
          <a:p>
            <a:r>
              <a:rPr lang="en-US" b="1" dirty="0"/>
              <a:t>DIABETES</a:t>
            </a:r>
          </a:p>
        </p:txBody>
      </p:sp>
      <p:pic>
        <p:nvPicPr>
          <p:cNvPr id="5" name="Content Placeholder 4" descr="A close up of a map&#10;&#10;Description automatically generated">
            <a:extLst>
              <a:ext uri="{FF2B5EF4-FFF2-40B4-BE49-F238E27FC236}">
                <a16:creationId xmlns:a16="http://schemas.microsoft.com/office/drawing/2014/main" id="{A4727D80-037F-4855-8BF8-D384CF671D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942" y="1225188"/>
            <a:ext cx="10160116" cy="7709624"/>
          </a:xfrm>
        </p:spPr>
      </p:pic>
      <p:sp>
        <p:nvSpPr>
          <p:cNvPr id="6" name="Rectangle 5">
            <a:extLst>
              <a:ext uri="{FF2B5EF4-FFF2-40B4-BE49-F238E27FC236}">
                <a16:creationId xmlns:a16="http://schemas.microsoft.com/office/drawing/2014/main" id="{298484B0-A4DB-4C13-B578-5548D29A4600}"/>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1886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5269-18F0-4448-98AF-3B4AAF1525C6}"/>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CDE8BEB3-D407-4C94-89C3-7EF06019A60E}"/>
              </a:ext>
            </a:extLst>
          </p:cNvPr>
          <p:cNvSpPr>
            <a:spLocks noGrp="1"/>
          </p:cNvSpPr>
          <p:nvPr>
            <p:ph type="title"/>
          </p:nvPr>
        </p:nvSpPr>
        <p:spPr>
          <a:xfrm>
            <a:off x="767498" y="-65682"/>
            <a:ext cx="13144500" cy="994787"/>
          </a:xfrm>
        </p:spPr>
        <p:txBody>
          <a:bodyPr>
            <a:normAutofit fontScale="90000"/>
          </a:bodyPr>
          <a:lstStyle/>
          <a:p>
            <a:r>
              <a:rPr lang="en-US" b="1" dirty="0"/>
              <a:t>HEART DX</a:t>
            </a:r>
          </a:p>
        </p:txBody>
      </p:sp>
      <p:pic>
        <p:nvPicPr>
          <p:cNvPr id="5" name="Content Placeholder 4" descr="A close up of a map&#10;&#10;Description automatically generated">
            <a:extLst>
              <a:ext uri="{FF2B5EF4-FFF2-40B4-BE49-F238E27FC236}">
                <a16:creationId xmlns:a16="http://schemas.microsoft.com/office/drawing/2014/main" id="{3F1D09A0-93EA-4833-AE00-2D55B5E1E7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0458" y="1168495"/>
            <a:ext cx="9759083" cy="7823009"/>
          </a:xfrm>
        </p:spPr>
      </p:pic>
      <p:sp>
        <p:nvSpPr>
          <p:cNvPr id="6" name="Rectangle 5">
            <a:extLst>
              <a:ext uri="{FF2B5EF4-FFF2-40B4-BE49-F238E27FC236}">
                <a16:creationId xmlns:a16="http://schemas.microsoft.com/office/drawing/2014/main" id="{02F9E11D-2BAD-46DE-8B92-6457FB236C04}"/>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82858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7BC6F3-58B1-49C0-9A56-87DEE0CD057A}"/>
              </a:ext>
            </a:extLst>
          </p:cNvPr>
          <p:cNvSpPr/>
          <p:nvPr/>
        </p:nvSpPr>
        <p:spPr>
          <a:xfrm>
            <a:off x="0" y="0"/>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DBF84A43-C21A-4DD6-8AD9-5DE66897E671}"/>
              </a:ext>
            </a:extLst>
          </p:cNvPr>
          <p:cNvSpPr>
            <a:spLocks noGrp="1"/>
          </p:cNvSpPr>
          <p:nvPr>
            <p:ph type="title"/>
          </p:nvPr>
        </p:nvSpPr>
        <p:spPr>
          <a:xfrm>
            <a:off x="767233" y="0"/>
            <a:ext cx="13144500" cy="920809"/>
          </a:xfrm>
        </p:spPr>
        <p:txBody>
          <a:bodyPr>
            <a:normAutofit fontScale="90000"/>
          </a:bodyPr>
          <a:lstStyle/>
          <a:p>
            <a:r>
              <a:rPr lang="en-US" b="1" dirty="0"/>
              <a:t>CANCER</a:t>
            </a:r>
          </a:p>
        </p:txBody>
      </p:sp>
      <p:pic>
        <p:nvPicPr>
          <p:cNvPr id="5" name="Content Placeholder 4" descr="A screenshot of text&#10;&#10;Description automatically generated">
            <a:extLst>
              <a:ext uri="{FF2B5EF4-FFF2-40B4-BE49-F238E27FC236}">
                <a16:creationId xmlns:a16="http://schemas.microsoft.com/office/drawing/2014/main" id="{13CE5FEA-5485-4606-A476-8E13CEB71C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024" y="1293887"/>
            <a:ext cx="10501951" cy="7871326"/>
          </a:xfrm>
        </p:spPr>
      </p:pic>
      <p:sp>
        <p:nvSpPr>
          <p:cNvPr id="6" name="Rectangle 5">
            <a:extLst>
              <a:ext uri="{FF2B5EF4-FFF2-40B4-BE49-F238E27FC236}">
                <a16:creationId xmlns:a16="http://schemas.microsoft.com/office/drawing/2014/main" id="{0199F4BE-4EFB-4C33-A90A-A70A114917B4}"/>
              </a:ext>
            </a:extLst>
          </p:cNvPr>
          <p:cNvSpPr/>
          <p:nvPr/>
        </p:nvSpPr>
        <p:spPr>
          <a:xfrm>
            <a:off x="0" y="9165213"/>
            <a:ext cx="15240000" cy="994787"/>
          </a:xfrm>
          <a:prstGeom prst="rect">
            <a:avLst/>
          </a:prstGeom>
          <a:solidFill>
            <a:srgbClr val="FC6C38"/>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302" tIns="46302" rIns="46302" bIns="46302" numCol="1" spcCol="38100" rtlCol="0" anchor="ctr">
            <a:spAutoFit/>
          </a:bodyPr>
          <a:lstStyle/>
          <a:p>
            <a:pPr marL="0" marR="0" indent="0" algn="ctr" defTabSz="608541"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99573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46302" tIns="46302" rIns="46302" bIns="46302" numCol="1" spcCol="38100" rtlCol="0" anchor="ctr">
        <a:spAutoFit/>
      </a:bodyPr>
      <a:lstStyle>
        <a:defPPr marL="0" marR="0" indent="0" algn="ctr" defTabSz="60854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6302" tIns="46302" rIns="46302" bIns="46302" numCol="1" spcCol="38100" rtlCol="0" anchor="ctr">
        <a:spAutoFit/>
      </a:bodyPr>
      <a:lstStyle>
        <a:defPPr marL="0" marR="0" indent="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3175" cap="flat">
          <a:noFill/>
          <a:miter lim="400000"/>
        </a:ln>
        <a:effectLst/>
        <a:sp3d/>
      </a:spPr>
      <a:bodyPr rot="0" spcFirstLastPara="1" vertOverflow="overflow" horzOverflow="overflow" vert="horz" wrap="square" lIns="46302" tIns="46302" rIns="46302" bIns="46302" numCol="1" spcCol="38100" rtlCol="0" anchor="ctr">
        <a:spAutoFit/>
      </a:bodyPr>
      <a:lstStyle>
        <a:defPPr marL="0" marR="0" indent="0" algn="ctr" defTabSz="608541"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6302" tIns="46302" rIns="46302" bIns="46302" numCol="1" spcCol="38100" rtlCol="0" anchor="ctr">
        <a:spAutoFit/>
      </a:bodyPr>
      <a:lstStyle>
        <a:defPPr marL="0" marR="0" indent="0" algn="ctr" defTabSz="608541" rtl="0" fontAlgn="auto" latinLnBrk="0" hangingPunct="0">
          <a:lnSpc>
            <a:spcPct val="100000"/>
          </a:lnSpc>
          <a:spcBef>
            <a:spcPts val="0"/>
          </a:spcBef>
          <a:spcAft>
            <a:spcPts val="0"/>
          </a:spcAft>
          <a:buClrTx/>
          <a:buSzTx/>
          <a:buFontTx/>
          <a:buNone/>
          <a:tabLst/>
          <a:defRPr kumimoji="0" sz="22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4723</Words>
  <Application>Microsoft Office PowerPoint</Application>
  <PresentationFormat>Custom</PresentationFormat>
  <Paragraphs>312</Paragraphs>
  <Slides>44</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Helvetica Neue</vt:lpstr>
      <vt:lpstr>Helvetica Neue Light</vt:lpstr>
      <vt:lpstr>Helvetica Neue Medium</vt:lpstr>
      <vt:lpstr>Black</vt:lpstr>
      <vt:lpstr>PowerPoint Presentation</vt:lpstr>
      <vt:lpstr>PowerPoint Presentation</vt:lpstr>
      <vt:lpstr>PowerPoint Presentation</vt:lpstr>
      <vt:lpstr>BLOOMBERG 2019 HEALTHIEST COUNTRY INDEX </vt:lpstr>
      <vt:lpstr>How can a country that spends more than any other country in the world on healthcare be so susceptible to COVID-19 and other diseases?</vt:lpstr>
      <vt:lpstr>PowerPoint Presentation</vt:lpstr>
      <vt:lpstr>DIABETES</vt:lpstr>
      <vt:lpstr>HEART DX</vt:lpstr>
      <vt:lpstr>CANCER</vt:lpstr>
      <vt:lpstr>PowerPoint Presentation</vt:lpstr>
      <vt:lpstr>Why is the US citizen so “susceptible” against these attacks – more so than at any time in our history?</vt:lpstr>
      <vt:lpstr>There are clues and correlations…</vt:lpstr>
      <vt:lpstr>There is a direct correlation between obesity, its related diseases and immunity issues!</vt:lpstr>
      <vt:lpstr>Obesity Epidemic</vt:lpstr>
      <vt:lpstr>Are YOU setting yourself up for a weak immune system right now? Are YOU doing the any of the following?</vt:lpstr>
      <vt:lpstr>There have always been diseases challenging the human immune system daily throughout recorded history</vt:lpstr>
      <vt:lpstr>Immunocompromised </vt:lpstr>
      <vt:lpstr>If you are Immunocompromised you are more susceptible to diseases such as COVID-19</vt:lpstr>
      <vt:lpstr>If you are overweight/obese you are more likely to be Immunocompromised</vt:lpstr>
      <vt:lpstr>Therefore: If you are Overweight/Obese you are more susceptible to diseases such as COVID-19</vt:lpstr>
      <vt:lpstr>Latest Research Supports This…</vt:lpstr>
      <vt:lpstr>And the sad reality supports this…</vt:lpstr>
      <vt:lpstr>PowerPoint Presentation</vt:lpstr>
      <vt:lpstr>PowerPoint Presentation</vt:lpstr>
      <vt:lpstr>PowerPoint Presentation</vt:lpstr>
      <vt:lpstr>PowerPoint Presentation</vt:lpstr>
      <vt:lpstr>PowerPoint Presentation</vt:lpstr>
      <vt:lpstr>How can we fight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Step Plan </vt:lpstr>
      <vt:lpstr>What are your first steps?</vt:lpstr>
      <vt:lpstr>If you are ready for a stronger, healthier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Brough</dc:creator>
  <cp:lastModifiedBy>User</cp:lastModifiedBy>
  <cp:revision>34</cp:revision>
  <dcterms:created xsi:type="dcterms:W3CDTF">2020-05-13T19:58:21Z</dcterms:created>
  <dcterms:modified xsi:type="dcterms:W3CDTF">2020-05-15T01:14:01Z</dcterms:modified>
</cp:coreProperties>
</file>