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69" r:id="rId3"/>
    <p:sldId id="271" r:id="rId4"/>
    <p:sldId id="272" r:id="rId5"/>
    <p:sldId id="273"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6ED8"/>
    <a:srgbClr val="F76C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5341" autoAdjust="0"/>
  </p:normalViewPr>
  <p:slideViewPr>
    <p:cSldViewPr snapToGrid="0">
      <p:cViewPr varScale="1">
        <p:scale>
          <a:sx n="74" d="100"/>
          <a:sy n="74" d="100"/>
        </p:scale>
        <p:origin x="576" y="48"/>
      </p:cViewPr>
      <p:guideLst>
        <p:guide orient="horz" pos="2160"/>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9C194E9-2D0F-4240-A41D-A70E94E6817B}" type="datetimeFigureOut">
              <a:rPr lang="en-US" smtClean="0"/>
              <a:pPr/>
              <a:t>10/8/2018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DB1FBDB-534C-42BD-BC9B-9FBDD53E245A}" type="slidenum">
              <a:rPr lang="en-US" smtClean="0"/>
              <a:pPr/>
              <a:t>‹#›</a:t>
            </a:fld>
            <a:endParaRPr lang="en-US"/>
          </a:p>
        </p:txBody>
      </p:sp>
    </p:spTree>
    <p:extLst>
      <p:ext uri="{BB962C8B-B14F-4D97-AF65-F5344CB8AC3E}">
        <p14:creationId xmlns:p14="http://schemas.microsoft.com/office/powerpoint/2010/main" val="3019304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B1FBDB-534C-42BD-BC9B-9FBDD53E245A}"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987710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2317329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8327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3881734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05079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207298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15812646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1684642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89260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DDA487-D6AF-4A15-97EA-C23DE5316D7C}"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2735541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DDA487-D6AF-4A15-97EA-C23DE5316D7C}" type="datetimeFigureOut">
              <a:rPr lang="en-US" smtClean="0"/>
              <a:pPr/>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4275198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DDA487-D6AF-4A15-97EA-C23DE5316D7C}" type="datetimeFigureOut">
              <a:rPr lang="en-US" smtClean="0"/>
              <a:pPr/>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532586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DDA487-D6AF-4A15-97EA-C23DE5316D7C}" type="datetimeFigureOut">
              <a:rPr lang="en-US" smtClean="0"/>
              <a:pPr/>
              <a:t>10/8/2018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4203073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DA487-D6AF-4A15-97EA-C23DE5316D7C}" type="datetimeFigureOut">
              <a:rPr lang="en-US" smtClean="0"/>
              <a:pPr/>
              <a:t>10/8/2018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3392848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DDA487-D6AF-4A15-97EA-C23DE5316D7C}" type="datetimeFigureOut">
              <a:rPr lang="en-US" smtClean="0"/>
              <a:pPr/>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1430325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7DDA487-D6AF-4A15-97EA-C23DE5316D7C}" type="datetimeFigureOut">
              <a:rPr lang="en-US" smtClean="0"/>
              <a:pPr/>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E215B-D67F-4CAB-898E-DD3D1264DC76}" type="slidenum">
              <a:rPr lang="en-US" smtClean="0"/>
              <a:pPr/>
              <a:t>‹#›</a:t>
            </a:fld>
            <a:endParaRPr lang="en-US"/>
          </a:p>
        </p:txBody>
      </p:sp>
    </p:spTree>
    <p:extLst>
      <p:ext uri="{BB962C8B-B14F-4D97-AF65-F5344CB8AC3E}">
        <p14:creationId xmlns:p14="http://schemas.microsoft.com/office/powerpoint/2010/main" val="1425455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DDA487-D6AF-4A15-97EA-C23DE5316D7C}" type="datetimeFigureOut">
              <a:rPr lang="en-US" smtClean="0"/>
              <a:pPr/>
              <a:t>10/8/2018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CCE215B-D67F-4CAB-898E-DD3D1264DC76}" type="slidenum">
              <a:rPr lang="en-US" smtClean="0"/>
              <a:pPr/>
              <a:t>‹#›</a:t>
            </a:fld>
            <a:endParaRPr lang="en-US"/>
          </a:p>
        </p:txBody>
      </p:sp>
    </p:spTree>
    <p:extLst>
      <p:ext uri="{BB962C8B-B14F-4D97-AF65-F5344CB8AC3E}">
        <p14:creationId xmlns:p14="http://schemas.microsoft.com/office/powerpoint/2010/main" val="23457539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3CB4E-173F-4020-B917-CE7F2D7718B6}"/>
              </a:ext>
            </a:extLst>
          </p:cNvPr>
          <p:cNvSpPr>
            <a:spLocks noGrp="1"/>
          </p:cNvSpPr>
          <p:nvPr>
            <p:ph type="ctrTitle"/>
          </p:nvPr>
        </p:nvSpPr>
        <p:spPr>
          <a:xfrm>
            <a:off x="1380716" y="2658532"/>
            <a:ext cx="8576084" cy="1425267"/>
          </a:xfrm>
        </p:spPr>
        <p:txBody>
          <a:bodyPr/>
          <a:lstStyle/>
          <a:p>
            <a:pPr algn="ctr"/>
            <a:r>
              <a:rPr lang="en-US" sz="3600" b="1" dirty="0">
                <a:solidFill>
                  <a:srgbClr val="F76C03"/>
                </a:solidFill>
              </a:rPr>
              <a:t>Facebook Live	</a:t>
            </a:r>
          </a:p>
        </p:txBody>
      </p:sp>
      <p:pic>
        <p:nvPicPr>
          <p:cNvPr id="4" name="Picture 3">
            <a:extLst>
              <a:ext uri="{FF2B5EF4-FFF2-40B4-BE49-F238E27FC236}">
                <a16:creationId xmlns:a16="http://schemas.microsoft.com/office/drawing/2014/main" id="{E2A85CFC-DFF7-DC4D-A2CC-908851C16923}"/>
              </a:ext>
            </a:extLst>
          </p:cNvPr>
          <p:cNvPicPr>
            <a:picLocks noChangeAspect="1"/>
          </p:cNvPicPr>
          <p:nvPr/>
        </p:nvPicPr>
        <p:blipFill>
          <a:blip r:embed="rId3" cstate="print"/>
          <a:stretch>
            <a:fillRect/>
          </a:stretch>
        </p:blipFill>
        <p:spPr>
          <a:xfrm>
            <a:off x="731122" y="0"/>
            <a:ext cx="4856878" cy="966878"/>
          </a:xfrm>
          <a:prstGeom prst="rect">
            <a:avLst/>
          </a:prstGeom>
        </p:spPr>
      </p:pic>
    </p:spTree>
    <p:extLst>
      <p:ext uri="{BB962C8B-B14F-4D97-AF65-F5344CB8AC3E}">
        <p14:creationId xmlns:p14="http://schemas.microsoft.com/office/powerpoint/2010/main" val="4108221436"/>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73162"/>
            <a:ext cx="8596668" cy="762000"/>
          </a:xfrm>
        </p:spPr>
        <p:txBody>
          <a:bodyPr>
            <a:normAutofit/>
          </a:bodyPr>
          <a:lstStyle/>
          <a:p>
            <a:pPr algn="ctr"/>
            <a:r>
              <a:rPr lang="en-US" sz="2800" b="1" dirty="0"/>
              <a:t>How to broadcast Facebook Live via Mobile</a:t>
            </a:r>
          </a:p>
        </p:txBody>
      </p:sp>
      <p:pic>
        <p:nvPicPr>
          <p:cNvPr id="4" name="Content Placeholder 3">
            <a:extLst>
              <a:ext uri="{FF2B5EF4-FFF2-40B4-BE49-F238E27FC236}">
                <a16:creationId xmlns:a16="http://schemas.microsoft.com/office/drawing/2014/main" id="{5F1FF22A-D7FF-45C7-BB6A-0AA2B3C2A4A0}"/>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283682" y="2140073"/>
            <a:ext cx="7383972" cy="2900217"/>
          </a:xfrm>
          <a:prstGeom prst="rect">
            <a:avLst/>
          </a:prstGeom>
        </p:spPr>
      </p:pic>
      <p:sp>
        <p:nvSpPr>
          <p:cNvPr id="5" name="TextBox 4">
            <a:extLst>
              <a:ext uri="{FF2B5EF4-FFF2-40B4-BE49-F238E27FC236}">
                <a16:creationId xmlns:a16="http://schemas.microsoft.com/office/drawing/2014/main" id="{F4ACA7BF-63FC-43BF-AC70-5376BB84D8C3}"/>
              </a:ext>
            </a:extLst>
          </p:cNvPr>
          <p:cNvSpPr txBox="1"/>
          <p:nvPr/>
        </p:nvSpPr>
        <p:spPr>
          <a:xfrm>
            <a:off x="5648178" y="2975317"/>
            <a:ext cx="914400" cy="914400"/>
          </a:xfrm>
          <a:prstGeom prst="rect">
            <a:avLst/>
          </a:prstGeom>
          <a:noFill/>
        </p:spPr>
        <p:txBody>
          <a:bodyPr wrap="square" rtlCol="0">
            <a:spAutoFit/>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981" y="282054"/>
            <a:ext cx="8596668" cy="795867"/>
          </a:xfrm>
        </p:spPr>
        <p:txBody>
          <a:bodyPr>
            <a:normAutofit/>
          </a:bodyPr>
          <a:lstStyle/>
          <a:p>
            <a:pPr algn="ctr"/>
            <a:r>
              <a:rPr lang="en-US" sz="2800" b="1" dirty="0">
                <a:solidFill>
                  <a:srgbClr val="FF5A1F"/>
                </a:solidFill>
              </a:rPr>
              <a:t>Step 1 </a:t>
            </a:r>
            <a:endParaRPr lang="en-US" sz="2800" b="1" dirty="0"/>
          </a:p>
        </p:txBody>
      </p:sp>
      <p:sp>
        <p:nvSpPr>
          <p:cNvPr id="3" name="Content Placeholder 2"/>
          <p:cNvSpPr>
            <a:spLocks noGrp="1"/>
          </p:cNvSpPr>
          <p:nvPr>
            <p:ph idx="1"/>
          </p:nvPr>
        </p:nvSpPr>
        <p:spPr>
          <a:xfrm>
            <a:off x="677334" y="1009934"/>
            <a:ext cx="8596668" cy="5848065"/>
          </a:xfrm>
        </p:spPr>
        <p:txBody>
          <a:bodyPr>
            <a:normAutofit/>
          </a:bodyPr>
          <a:lstStyle/>
          <a:p>
            <a:r>
              <a:rPr lang="en-US" sz="1600" b="1" dirty="0"/>
              <a:t>Step 1: </a:t>
            </a:r>
            <a:r>
              <a:rPr lang="en-US" sz="1600" dirty="0"/>
              <a:t>To get started, get out your mobile device and open up the Facebook app.</a:t>
            </a:r>
          </a:p>
          <a:p>
            <a:r>
              <a:rPr lang="en-US" sz="1600" dirty="0">
                <a:solidFill>
                  <a:schemeClr val="tx1"/>
                </a:solidFill>
              </a:rPr>
              <a:t>Go to the News Feed and tap the “Live” option denoted by the camcorder icon.</a:t>
            </a:r>
          </a:p>
          <a:p>
            <a:endParaRPr lang="en-US" sz="1600" dirty="0">
              <a:solidFill>
                <a:schemeClr val="tx1"/>
              </a:solidFill>
            </a:endParaRPr>
          </a:p>
          <a:p>
            <a:endParaRPr lang="en-US" sz="1600" dirty="0">
              <a:solidFill>
                <a:schemeClr val="tx1"/>
              </a:solidFill>
            </a:endParaRPr>
          </a:p>
          <a:p>
            <a:endParaRPr lang="en-US" sz="1600" dirty="0">
              <a:solidFill>
                <a:schemeClr val="tx1"/>
              </a:solidFill>
            </a:endParaRPr>
          </a:p>
          <a:p>
            <a:endParaRPr lang="en-US" sz="1600" dirty="0">
              <a:solidFill>
                <a:schemeClr val="tx1"/>
              </a:solidFill>
            </a:endParaRPr>
          </a:p>
          <a:p>
            <a:endParaRPr lang="en-US" sz="1600" dirty="0">
              <a:solidFill>
                <a:schemeClr val="tx1"/>
              </a:solidFill>
            </a:endParaRPr>
          </a:p>
          <a:p>
            <a:r>
              <a:rPr lang="en-US" sz="1600" dirty="0"/>
              <a:t>You can also go live on your own Facebook profile. Open up the status bar by tapping the text that reads "What's on your mind?" Then, select the "Live Video" option from the menu.</a:t>
            </a:r>
          </a:p>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pPr marL="457200" lvl="1" indent="0">
              <a:buNone/>
            </a:pPr>
            <a:r>
              <a:rPr lang="en-US" sz="1200" dirty="0">
                <a:solidFill>
                  <a:schemeClr val="tx1"/>
                </a:solidFill>
              </a:rPr>
              <a:t>	</a:t>
            </a:r>
          </a:p>
          <a:p>
            <a:pPr marL="457200" lvl="1" indent="0">
              <a:buNone/>
            </a:pPr>
            <a:endParaRPr lang="en-US" sz="1200" dirty="0">
              <a:solidFill>
                <a:schemeClr val="tx1"/>
              </a:solidFill>
            </a:endParaRPr>
          </a:p>
          <a:p>
            <a:pPr marL="457200" lvl="1" indent="0">
              <a:buNone/>
            </a:pPr>
            <a:endParaRPr lang="en-US" sz="1200" dirty="0">
              <a:solidFill>
                <a:schemeClr val="tx1"/>
              </a:solidFill>
            </a:endParaRPr>
          </a:p>
          <a:p>
            <a:pPr marL="457200" lvl="1" indent="0">
              <a:buNone/>
            </a:pPr>
            <a:endParaRPr lang="en-US" sz="1200" dirty="0">
              <a:solidFill>
                <a:schemeClr val="tx1"/>
              </a:solidFill>
            </a:endParaRPr>
          </a:p>
          <a:p>
            <a:pPr marL="457200" lvl="1" indent="0">
              <a:buNone/>
            </a:pPr>
            <a:endParaRPr lang="en-US" sz="1200" dirty="0">
              <a:solidFill>
                <a:schemeClr val="tx1"/>
              </a:solidFill>
            </a:endParaRPr>
          </a:p>
        </p:txBody>
      </p:sp>
      <p:pic>
        <p:nvPicPr>
          <p:cNvPr id="4" name="Picture 3" descr="FB live newsfeed_1.png">
            <a:extLst>
              <a:ext uri="{FF2B5EF4-FFF2-40B4-BE49-F238E27FC236}">
                <a16:creationId xmlns:a16="http://schemas.microsoft.com/office/drawing/2014/main" id="{1A677C69-3A43-47F6-BC75-C1D481EF3F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44393" y="2069570"/>
            <a:ext cx="4093699" cy="1359430"/>
          </a:xfrm>
          <a:prstGeom prst="rect">
            <a:avLst/>
          </a:prstGeom>
          <a:noFill/>
          <a:ln>
            <a:noFill/>
          </a:ln>
        </p:spPr>
      </p:pic>
      <p:pic>
        <p:nvPicPr>
          <p:cNvPr id="5" name="Picture 4" descr="live_video_status.png">
            <a:extLst>
              <a:ext uri="{FF2B5EF4-FFF2-40B4-BE49-F238E27FC236}">
                <a16:creationId xmlns:a16="http://schemas.microsoft.com/office/drawing/2014/main" id="{239EECF6-2064-42B1-9BA5-43220DF737A0}"/>
              </a:ext>
            </a:extLst>
          </p:cNvPr>
          <p:cNvPicPr/>
          <p:nvPr/>
        </p:nvPicPr>
        <p:blipFill rotWithShape="1">
          <a:blip r:embed="rId3">
            <a:extLst>
              <a:ext uri="{28A0092B-C50C-407E-A947-70E740481C1C}">
                <a14:useLocalDpi xmlns:a14="http://schemas.microsoft.com/office/drawing/2010/main" val="0"/>
              </a:ext>
            </a:extLst>
          </a:blip>
          <a:srcRect t="33877"/>
          <a:stretch/>
        </p:blipFill>
        <p:spPr bwMode="auto">
          <a:xfrm>
            <a:off x="2116273" y="4420649"/>
            <a:ext cx="3349938" cy="228600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981" y="282055"/>
            <a:ext cx="8596668" cy="632346"/>
          </a:xfrm>
        </p:spPr>
        <p:txBody>
          <a:bodyPr>
            <a:normAutofit/>
          </a:bodyPr>
          <a:lstStyle/>
          <a:p>
            <a:pPr algn="ctr"/>
            <a:r>
              <a:rPr lang="en-US" sz="2800" b="1" dirty="0">
                <a:solidFill>
                  <a:srgbClr val="FF5A1F"/>
                </a:solidFill>
              </a:rPr>
              <a:t>Steps 2, 3 and 4</a:t>
            </a:r>
            <a:endParaRPr lang="en-US" sz="2800" b="1" dirty="0"/>
          </a:p>
        </p:txBody>
      </p:sp>
      <p:sp>
        <p:nvSpPr>
          <p:cNvPr id="3" name="Content Placeholder 2"/>
          <p:cNvSpPr>
            <a:spLocks noGrp="1"/>
          </p:cNvSpPr>
          <p:nvPr>
            <p:ph idx="1"/>
          </p:nvPr>
        </p:nvSpPr>
        <p:spPr>
          <a:xfrm>
            <a:off x="670984" y="1253320"/>
            <a:ext cx="8596668" cy="5322626"/>
          </a:xfrm>
        </p:spPr>
        <p:txBody>
          <a:bodyPr>
            <a:normAutofit/>
          </a:bodyPr>
          <a:lstStyle/>
          <a:p>
            <a:r>
              <a:rPr lang="en-US" sz="1600" b="1" dirty="0">
                <a:solidFill>
                  <a:schemeClr val="tx1"/>
                </a:solidFill>
              </a:rPr>
              <a:t>Step 2: </a:t>
            </a:r>
            <a:r>
              <a:rPr lang="en-US" sz="1600" dirty="0">
                <a:solidFill>
                  <a:schemeClr val="tx1"/>
                </a:solidFill>
              </a:rPr>
              <a:t>Give Facebook access to your camera and microphone when prompted.</a:t>
            </a:r>
          </a:p>
          <a:p>
            <a:r>
              <a:rPr lang="en-US" sz="1600" b="1" dirty="0">
                <a:solidFill>
                  <a:schemeClr val="tx1"/>
                </a:solidFill>
              </a:rPr>
              <a:t>Step 3: </a:t>
            </a:r>
            <a:r>
              <a:rPr lang="en-US" sz="1600" dirty="0">
                <a:solidFill>
                  <a:schemeClr val="tx1"/>
                </a:solidFill>
              </a:rPr>
              <a:t>Choose your privacy setting.</a:t>
            </a:r>
          </a:p>
          <a:p>
            <a:pPr lvl="1"/>
            <a:r>
              <a:rPr lang="en-US" dirty="0">
                <a:solidFill>
                  <a:schemeClr val="tx1"/>
                </a:solidFill>
              </a:rPr>
              <a:t>If you're posting for a brand, you'll probably want to make it public. If you're posting as yourself, you might want to reserve your broadcast for friends. But if you're new to Facebook Live and want to test it out first, or want to see what something will look like, then switch the privacy setting to "Only Me." You can find the "Only Me" option by clicking "More" and scrolling all the way to the bottom.</a:t>
            </a:r>
          </a:p>
          <a:p>
            <a:pPr lvl="1"/>
            <a:r>
              <a:rPr lang="en-US" dirty="0">
                <a:solidFill>
                  <a:schemeClr val="tx1"/>
                </a:solidFill>
              </a:rPr>
              <a:t>You’ll stop receiving these prompts after the first time you use it: </a:t>
            </a:r>
          </a:p>
          <a:p>
            <a:pPr lvl="1"/>
            <a:endParaRPr lang="en-US" dirty="0">
              <a:solidFill>
                <a:schemeClr val="tx1"/>
              </a:solidFill>
            </a:endParaRPr>
          </a:p>
          <a:p>
            <a:pPr lvl="1"/>
            <a:endParaRPr lang="en-US" dirty="0">
              <a:solidFill>
                <a:schemeClr val="tx1"/>
              </a:solidFill>
            </a:endParaRPr>
          </a:p>
          <a:p>
            <a:r>
              <a:rPr lang="en-US" sz="1600" b="1" dirty="0">
                <a:solidFill>
                  <a:schemeClr val="tx1"/>
                </a:solidFill>
              </a:rPr>
              <a:t>Step 4: </a:t>
            </a:r>
            <a:r>
              <a:rPr lang="en-US" sz="1600" dirty="0">
                <a:solidFill>
                  <a:schemeClr val="tx1"/>
                </a:solidFill>
              </a:rPr>
              <a:t>Write a compelling description.</a:t>
            </a:r>
          </a:p>
          <a:p>
            <a:pPr lvl="1"/>
            <a:r>
              <a:rPr lang="en-US" dirty="0">
                <a:solidFill>
                  <a:schemeClr val="tx1"/>
                </a:solidFill>
              </a:rPr>
              <a:t>Give your broadcast a description, which will show up on people's News Feeds like a status update above the video. To get people to tune in, write an attention-grabbing headline and help them understand what your broadcast is about.</a:t>
            </a:r>
          </a:p>
          <a:p>
            <a:pPr lvl="1"/>
            <a:endParaRPr lang="en-US" sz="1400" dirty="0">
              <a:solidFill>
                <a:schemeClr val="tx1"/>
              </a:solidFill>
            </a:endParaRPr>
          </a:p>
        </p:txBody>
      </p:sp>
      <p:pic>
        <p:nvPicPr>
          <p:cNvPr id="1026" name="Picture 3" descr="camera_permission.png">
            <a:extLst>
              <a:ext uri="{FF2B5EF4-FFF2-40B4-BE49-F238E27FC236}">
                <a16:creationId xmlns:a16="http://schemas.microsoft.com/office/drawing/2014/main" id="{F71EB2B9-B464-41DF-A941-D941FF5FE7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1298" y="3318356"/>
            <a:ext cx="2207064" cy="139320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0608"/>
            <a:ext cx="8596668" cy="782472"/>
          </a:xfrm>
        </p:spPr>
        <p:txBody>
          <a:bodyPr>
            <a:normAutofit/>
          </a:bodyPr>
          <a:lstStyle/>
          <a:p>
            <a:pPr algn="ctr"/>
            <a:r>
              <a:rPr lang="en-US" sz="2800" b="1" dirty="0"/>
              <a:t>Steps 5, 6 and 7  </a:t>
            </a:r>
            <a:r>
              <a:rPr lang="en-US" sz="2800" dirty="0"/>
              <a:t> </a:t>
            </a:r>
          </a:p>
        </p:txBody>
      </p:sp>
      <p:sp>
        <p:nvSpPr>
          <p:cNvPr id="3" name="Content Placeholder 2"/>
          <p:cNvSpPr>
            <a:spLocks noGrp="1"/>
          </p:cNvSpPr>
          <p:nvPr>
            <p:ph idx="1"/>
          </p:nvPr>
        </p:nvSpPr>
        <p:spPr>
          <a:xfrm>
            <a:off x="677334" y="881210"/>
            <a:ext cx="8596668" cy="5976790"/>
          </a:xfrm>
        </p:spPr>
        <p:txBody>
          <a:bodyPr>
            <a:normAutofit fontScale="92500" lnSpcReduction="10000"/>
          </a:bodyPr>
          <a:lstStyle/>
          <a:p>
            <a:pPr lvl="1"/>
            <a:r>
              <a:rPr lang="en-US" b="1" dirty="0">
                <a:solidFill>
                  <a:schemeClr val="tx1"/>
                </a:solidFill>
              </a:rPr>
              <a:t>Step 5: </a:t>
            </a:r>
            <a:r>
              <a:rPr lang="en-US" dirty="0">
                <a:solidFill>
                  <a:schemeClr val="tx1"/>
                </a:solidFill>
              </a:rPr>
              <a:t>Click the blue “Go Live” button to start broadcasting. </a:t>
            </a:r>
          </a:p>
          <a:p>
            <a:pPr lvl="2"/>
            <a:r>
              <a:rPr lang="en-US" sz="1600" dirty="0">
                <a:solidFill>
                  <a:schemeClr val="tx1"/>
                </a:solidFill>
              </a:rPr>
              <a:t>Once you click it, Facebook will give you a countdown -- "3, 2, 1 ..." -- and then you'll be live. As soon as you start streaming, your live video will appear in your News Feed -- and others' News Feeds -- just like any other post.</a:t>
            </a:r>
          </a:p>
          <a:p>
            <a:pPr lvl="2"/>
            <a:endParaRPr lang="en-US" sz="1600" dirty="0">
              <a:solidFill>
                <a:schemeClr val="tx1"/>
              </a:solidFill>
            </a:endParaRPr>
          </a:p>
          <a:p>
            <a:pPr marL="914400" lvl="2" indent="0">
              <a:buNone/>
            </a:pPr>
            <a:endParaRPr lang="en-US" sz="1600" dirty="0">
              <a:solidFill>
                <a:schemeClr val="tx1"/>
              </a:solidFill>
            </a:endParaRPr>
          </a:p>
          <a:p>
            <a:pPr marL="914400" lvl="2" indent="0">
              <a:buNone/>
            </a:pPr>
            <a:endParaRPr lang="en-US" sz="1600" dirty="0">
              <a:solidFill>
                <a:schemeClr val="tx1"/>
              </a:solidFill>
            </a:endParaRPr>
          </a:p>
          <a:p>
            <a:pPr lvl="2"/>
            <a:r>
              <a:rPr lang="en-US" sz="1600" dirty="0">
                <a:solidFill>
                  <a:schemeClr val="tx1"/>
                </a:solidFill>
              </a:rPr>
              <a:t>Your broadcast can be up to 90 minutes long. Keep in mind that the longer you broadcast, the more people who are scrolling through their News Feeds on Facebook will stumble upon your post.</a:t>
            </a:r>
          </a:p>
          <a:p>
            <a:pPr lvl="1"/>
            <a:r>
              <a:rPr lang="en-US" b="1" dirty="0">
                <a:solidFill>
                  <a:schemeClr val="tx1"/>
                </a:solidFill>
              </a:rPr>
              <a:t>Step 6: </a:t>
            </a:r>
            <a:r>
              <a:rPr lang="en-US" dirty="0">
                <a:solidFill>
                  <a:schemeClr val="tx1"/>
                </a:solidFill>
              </a:rPr>
              <a:t>Interact with viewers and commenters.</a:t>
            </a:r>
          </a:p>
          <a:p>
            <a:pPr lvl="2"/>
            <a:r>
              <a:rPr lang="en-US" sz="1600" dirty="0">
                <a:solidFill>
                  <a:schemeClr val="tx1"/>
                </a:solidFill>
              </a:rPr>
              <a:t>To keep your viewers engaged, encourage them to interact with your live video (which will help your ranking in others' News Feeds). You can also interact with them both by speaking directly to them in your video and, if you want, by having someone else respond to comments from a desktop computer elsewhere.</a:t>
            </a:r>
          </a:p>
          <a:p>
            <a:pPr lvl="2"/>
            <a:r>
              <a:rPr lang="en-US" sz="1600" dirty="0">
                <a:solidFill>
                  <a:schemeClr val="tx1"/>
                </a:solidFill>
              </a:rPr>
              <a:t>Where can you see these comments? While you're broadcasting, you'll see the time elapsed on the top left along with the number of viewers, and comments will show up live on the bottom of your feed. They'll appear in reverse chronological order, like on Twitter, so keep in mind that the earlier ones may be farther down.</a:t>
            </a:r>
          </a:p>
          <a:p>
            <a:pPr lvl="1"/>
            <a:r>
              <a:rPr lang="en-US" b="1" dirty="0">
                <a:solidFill>
                  <a:schemeClr val="tx1"/>
                </a:solidFill>
              </a:rPr>
              <a:t>Step 7: </a:t>
            </a:r>
            <a:r>
              <a:rPr lang="en-US" dirty="0">
                <a:solidFill>
                  <a:schemeClr val="tx1"/>
                </a:solidFill>
              </a:rPr>
              <a:t>Click “Finish” to end the broadcast.</a:t>
            </a:r>
          </a:p>
          <a:p>
            <a:pPr lvl="2"/>
            <a:r>
              <a:rPr lang="en-US" sz="1600" dirty="0">
                <a:solidFill>
                  <a:schemeClr val="tx1"/>
                </a:solidFill>
              </a:rPr>
              <a:t>Once you do this, the video will stay on your Timeline or Page like any other video post.</a:t>
            </a:r>
          </a:p>
          <a:p>
            <a:pPr lvl="2"/>
            <a:endParaRPr lang="en-US" dirty="0"/>
          </a:p>
          <a:p>
            <a:pPr lvl="2"/>
            <a:endParaRPr lang="en-US" dirty="0"/>
          </a:p>
          <a:p>
            <a:pPr marL="914400" lvl="2" indent="0">
              <a:buNone/>
            </a:pPr>
            <a:endParaRPr lang="en-US" sz="1600" dirty="0"/>
          </a:p>
          <a:p>
            <a:pPr lvl="2"/>
            <a:endParaRPr lang="en-US" sz="1600" dirty="0"/>
          </a:p>
          <a:p>
            <a:pPr lvl="2"/>
            <a:endParaRPr lang="en-US" dirty="0"/>
          </a:p>
        </p:txBody>
      </p:sp>
      <p:pic>
        <p:nvPicPr>
          <p:cNvPr id="4" name="Picture 3" descr="Go Live button.png">
            <a:extLst>
              <a:ext uri="{FF2B5EF4-FFF2-40B4-BE49-F238E27FC236}">
                <a16:creationId xmlns:a16="http://schemas.microsoft.com/office/drawing/2014/main" id="{79DD2B0D-9BDF-4F94-B67E-B06C950182A9}"/>
              </a:ext>
            </a:extLst>
          </p:cNvPr>
          <p:cNvPicPr/>
          <p:nvPr/>
        </p:nvPicPr>
        <p:blipFill rotWithShape="1">
          <a:blip r:embed="rId2">
            <a:extLst>
              <a:ext uri="{28A0092B-C50C-407E-A947-70E740481C1C}">
                <a14:useLocalDpi xmlns:a14="http://schemas.microsoft.com/office/drawing/2010/main" val="0"/>
              </a:ext>
            </a:extLst>
          </a:blip>
          <a:srcRect t="39267"/>
          <a:stretch/>
        </p:blipFill>
        <p:spPr bwMode="auto">
          <a:xfrm>
            <a:off x="1916458" y="2028180"/>
            <a:ext cx="3548477" cy="722533"/>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theme/theme1.xml><?xml version="1.0" encoding="utf-8"?>
<a:theme xmlns:a="http://schemas.openxmlformats.org/drawingml/2006/main" name="Facet">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1838</TotalTime>
  <Words>549</Words>
  <Application>Microsoft Office PowerPoint</Application>
  <PresentationFormat>Widescreen</PresentationFormat>
  <Paragraphs>42</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Trebuchet MS</vt:lpstr>
      <vt:lpstr>Wingdings 3</vt:lpstr>
      <vt:lpstr>Facet</vt:lpstr>
      <vt:lpstr>Facebook Live </vt:lpstr>
      <vt:lpstr>How to broadcast Facebook Live via Mobile</vt:lpstr>
      <vt:lpstr>Step 1 </vt:lpstr>
      <vt:lpstr>Steps 2, 3 and 4</vt:lpstr>
      <vt:lpstr>Steps 5, 6 and 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Best Weight Workshop</dc:title>
  <dc:creator>above and beyond 5</dc:creator>
  <cp:lastModifiedBy>aboveandbeyond 2</cp:lastModifiedBy>
  <cp:revision>190</cp:revision>
  <cp:lastPrinted>2018-05-18T17:21:35Z</cp:lastPrinted>
  <dcterms:created xsi:type="dcterms:W3CDTF">2018-05-02T19:26:54Z</dcterms:created>
  <dcterms:modified xsi:type="dcterms:W3CDTF">2018-10-08T16:00:22Z</dcterms:modified>
</cp:coreProperties>
</file>