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1F"/>
    <a:srgbClr val="FF8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5" autoAdjust="0"/>
    <p:restoredTop sz="83489" autoAdjust="0"/>
  </p:normalViewPr>
  <p:slideViewPr>
    <p:cSldViewPr snapToGrid="0" snapToObjects="1">
      <p:cViewPr varScale="1">
        <p:scale>
          <a:sx n="98" d="100"/>
          <a:sy n="98" d="100"/>
        </p:scale>
        <p:origin x="216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04D6E-689F-4129-9BD6-59831E645978}" type="datetimeFigureOut">
              <a:rPr lang="en-US" smtClean="0"/>
              <a:pPr/>
              <a:t>2/4/19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21608-3D32-4FCA-B75E-10FEE8BC3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3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aseline="0" dirty="0"/>
              <a:t>We know what’s out on the streets…... We’re excited to give you the raw truth. </a:t>
            </a:r>
          </a:p>
          <a:p>
            <a:pPr defTabSz="931774">
              <a:defRPr/>
            </a:pPr>
            <a:r>
              <a:rPr lang="en-US" baseline="0" dirty="0"/>
              <a:t>Happy to share valuable information that will support you with taking your health to the next level. </a:t>
            </a:r>
          </a:p>
          <a:p>
            <a:pPr defTabSz="931774">
              <a:defRPr/>
            </a:pPr>
            <a:r>
              <a:rPr lang="en-US" baseline="0" dirty="0"/>
              <a:t>Angela- tell my struggle (eating disorder, worked out 6 days </a:t>
            </a:r>
            <a:r>
              <a:rPr lang="en-US" baseline="0" dirty="0" err="1"/>
              <a:t>wk</a:t>
            </a:r>
            <a:r>
              <a:rPr lang="en-US" baseline="0" dirty="0"/>
              <a:t>, competed, ate clean)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1608-3D32-4FCA-B75E-10FEE8BC3F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28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FICTION (Angela)</a:t>
            </a:r>
          </a:p>
          <a:p>
            <a:endParaRPr lang="en-US" dirty="0"/>
          </a:p>
          <a:p>
            <a:r>
              <a:rPr lang="en-US" dirty="0"/>
              <a:t>100 calories</a:t>
            </a:r>
            <a:r>
              <a:rPr lang="en-US" baseline="0" dirty="0"/>
              <a:t> from an apple is not the same as 100 calories from a mini snickers bar.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1608-3D32-4FCA-B75E-10FEE8BC3F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61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FICTION (Connie)</a:t>
            </a:r>
          </a:p>
          <a:p>
            <a:endParaRPr lang="en-US" dirty="0"/>
          </a:p>
          <a:p>
            <a:r>
              <a:rPr lang="en-US" dirty="0"/>
              <a:t>A lot of junk food is marketed as healthy. Explain the differences between whole foods and “diet” foods.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1608-3D32-4FCA-B75E-10FEE8BC3F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8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 (Angela)</a:t>
            </a:r>
          </a:p>
          <a:p>
            <a:r>
              <a:rPr lang="en-US" dirty="0"/>
              <a:t>Not just about losing weight. Its about healing our bodies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1608-3D32-4FCA-B75E-10FEE8BC3F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01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(Angela)</a:t>
            </a:r>
          </a:p>
          <a:p>
            <a:pPr defTabSz="931774"/>
            <a:r>
              <a:rPr lang="en-US" dirty="0"/>
              <a:t>Balancing blood sugar levels, metabolism &amp; hormones</a:t>
            </a:r>
          </a:p>
          <a:p>
            <a:pPr defTabSz="931774"/>
            <a:r>
              <a:rPr lang="en-US" dirty="0"/>
              <a:t>Getting rid of YEARS of toxins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1608-3D32-4FCA-B75E-10FEE8BC3F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34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holding you prisoner? </a:t>
            </a:r>
          </a:p>
          <a:p>
            <a:r>
              <a:rPr lang="en-US" dirty="0"/>
              <a:t>Angela start with her why, then Connie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1608-3D32-4FCA-B75E-10FEE8BC3F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93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system SS is not just for weight loss. It will heal, energize, reset metabolism, balance hormones &amp; blood sugar levels.</a:t>
            </a:r>
          </a:p>
          <a:p>
            <a:r>
              <a:rPr lang="en-US" dirty="0"/>
              <a:t>We have had almost 100% success rate. This is due to:</a:t>
            </a:r>
          </a:p>
          <a:p>
            <a:r>
              <a:rPr lang="en-US" dirty="0"/>
              <a:t>-personal coaching daily</a:t>
            </a:r>
          </a:p>
          <a:p>
            <a:r>
              <a:rPr lang="en-US" dirty="0"/>
              <a:t>-</a:t>
            </a:r>
            <a:r>
              <a:rPr lang="en-US" dirty="0" err="1"/>
              <a:t>nobel</a:t>
            </a:r>
            <a:r>
              <a:rPr lang="en-US" dirty="0"/>
              <a:t> prize winning technology (autophagy &amp; behavioral)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1608-3D32-4FCA-B75E-10FEE8BC3F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63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1608-3D32-4FCA-B75E-10FEE8BC3F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0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Edify Connie – Show Before/After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1608-3D32-4FCA-B75E-10FEE8BC3F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of you</a:t>
            </a:r>
            <a:r>
              <a:rPr lang="en-US" baseline="0" dirty="0"/>
              <a:t> can relate to this???</a:t>
            </a:r>
          </a:p>
          <a:p>
            <a:endParaRPr lang="en-US" baseline="0" dirty="0"/>
          </a:p>
          <a:p>
            <a:r>
              <a:rPr lang="en-US" baseline="0" dirty="0"/>
              <a:t>Connie- tells her struggle (over worked, over stressed, fad diets to lose quick)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1608-3D32-4FCA-B75E-10FEE8BC3F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5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FICTION (</a:t>
            </a:r>
            <a:r>
              <a:rPr lang="en-US" dirty="0" err="1"/>
              <a:t>angela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You can weigh</a:t>
            </a:r>
            <a:r>
              <a:rPr lang="en-US" baseline="0" dirty="0"/>
              <a:t> less on the scale, but can have high fat levels</a:t>
            </a:r>
          </a:p>
          <a:p>
            <a:endParaRPr lang="en-US" baseline="0" dirty="0"/>
          </a:p>
          <a:p>
            <a:r>
              <a:rPr lang="en-US" baseline="0" dirty="0"/>
              <a:t>Importance of having a BCA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1608-3D32-4FCA-B75E-10FEE8BC3F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34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 (Connie)… but</a:t>
            </a:r>
            <a:r>
              <a:rPr lang="en-US" baseline="0" dirty="0"/>
              <a:t> other components must be addressed.</a:t>
            </a:r>
          </a:p>
          <a:p>
            <a:endParaRPr lang="en-US" dirty="0"/>
          </a:p>
          <a:p>
            <a:r>
              <a:rPr lang="en-US" dirty="0"/>
              <a:t>Simply telling people to eat less and move more isn’t enough.</a:t>
            </a:r>
          </a:p>
          <a:p>
            <a:endParaRPr lang="en-US" baseline="0" dirty="0"/>
          </a:p>
          <a:p>
            <a:pPr>
              <a:buFontTx/>
              <a:buChar char="-"/>
            </a:pPr>
            <a:r>
              <a:rPr lang="en-US" baseline="0" dirty="0"/>
              <a:t> Mindset/Attitude – I want to be my best weight, health, energy level.</a:t>
            </a:r>
          </a:p>
          <a:p>
            <a:pPr>
              <a:buFontTx/>
              <a:buChar char="-"/>
            </a:pPr>
            <a:r>
              <a:rPr lang="en-US" baseline="0" dirty="0"/>
              <a:t> Be</a:t>
            </a:r>
            <a:r>
              <a:rPr lang="en-US" dirty="0"/>
              <a:t>haviors (habit</a:t>
            </a:r>
            <a:r>
              <a:rPr lang="en-US" baseline="0" dirty="0"/>
              <a:t> </a:t>
            </a:r>
            <a:r>
              <a:rPr lang="en-US" dirty="0"/>
              <a:t>changes need to be</a:t>
            </a:r>
            <a:r>
              <a:rPr lang="en-US" baseline="0" dirty="0"/>
              <a:t> made, when, where, how we eat).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- Emotional (using food as</a:t>
            </a:r>
            <a:r>
              <a:rPr lang="en-US" baseline="0" dirty="0"/>
              <a:t> a comfort, reward, sabotage, boredom, etc., i.e., emotional eating)</a:t>
            </a:r>
            <a:endParaRPr lang="en-US" dirty="0"/>
          </a:p>
          <a:p>
            <a:endParaRPr lang="en-US" dirty="0"/>
          </a:p>
          <a:p>
            <a:r>
              <a:rPr lang="en-US" dirty="0"/>
              <a:t>That’s like telling someone with depression to cheer up or someone with alcoholism to just drink less.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1608-3D32-4FCA-B75E-10FEE8BC3F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FACT (Angela)</a:t>
            </a:r>
          </a:p>
          <a:p>
            <a:r>
              <a:rPr lang="en-US" b="0" dirty="0"/>
              <a:t>Losing out on sleep creates a viscous cycle in your body, making you more prone to various factors contributing to weight gain. “The more sleep-deprived you are, the higher your levels of the stress hormone cortisol, which increases your appetite.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1608-3D32-4FCA-B75E-10FEE8BC3F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84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FICTION (Connie)</a:t>
            </a:r>
          </a:p>
          <a:p>
            <a:endParaRPr lang="en-US" dirty="0"/>
          </a:p>
          <a:p>
            <a:r>
              <a:rPr lang="en-US" dirty="0"/>
              <a:t>Only simple carbohydrates </a:t>
            </a:r>
            <a:r>
              <a:rPr lang="en-US" baseline="0" dirty="0"/>
              <a:t>should avoided (sugar, processed foods, refined grains)</a:t>
            </a:r>
          </a:p>
          <a:p>
            <a:endParaRPr lang="en-US" baseline="0" dirty="0"/>
          </a:p>
          <a:p>
            <a:r>
              <a:rPr lang="en-US" baseline="0" dirty="0"/>
              <a:t>- Causes a spike in blood sugar levels</a:t>
            </a:r>
          </a:p>
          <a:p>
            <a:pPr>
              <a:buFontTx/>
              <a:buChar char="-"/>
            </a:pPr>
            <a:r>
              <a:rPr lang="en-US" baseline="0" dirty="0"/>
              <a:t> Full of toxins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1608-3D32-4FCA-B75E-10FEE8BC3F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83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FICTION (Angela)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/>
              <a:t> Gives you energy</a:t>
            </a:r>
          </a:p>
          <a:p>
            <a:pPr>
              <a:buFontTx/>
              <a:buChar char="-"/>
            </a:pPr>
            <a:r>
              <a:rPr lang="en-US" dirty="0"/>
              <a:t> Supports cell growth</a:t>
            </a:r>
          </a:p>
          <a:p>
            <a:pPr>
              <a:buFontTx/>
              <a:buChar char="-"/>
            </a:pPr>
            <a:r>
              <a:rPr lang="en-US" dirty="0"/>
              <a:t> Supports brain function</a:t>
            </a:r>
          </a:p>
          <a:p>
            <a:pPr>
              <a:buFontTx/>
              <a:buChar char="-"/>
            </a:pPr>
            <a:r>
              <a:rPr lang="en-US" dirty="0"/>
              <a:t> Protects your organs </a:t>
            </a:r>
          </a:p>
          <a:p>
            <a:pPr>
              <a:buFontTx/>
              <a:buChar char="-"/>
            </a:pPr>
            <a:r>
              <a:rPr lang="en-US" dirty="0"/>
              <a:t> Helps with absorption of essential nutrients </a:t>
            </a:r>
          </a:p>
          <a:p>
            <a:endParaRPr lang="en-US" dirty="0"/>
          </a:p>
          <a:p>
            <a:r>
              <a:rPr lang="en-US" dirty="0"/>
              <a:t>Unprocessed whole foods: avocado,</a:t>
            </a:r>
            <a:r>
              <a:rPr lang="en-US" baseline="0" dirty="0"/>
              <a:t> nuts/seeds, oils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1608-3D32-4FCA-B75E-10FEE8BC3F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 (Connie)</a:t>
            </a:r>
          </a:p>
          <a:p>
            <a:r>
              <a:rPr lang="en-US" dirty="0"/>
              <a:t>Helps boost metabolism</a:t>
            </a:r>
          </a:p>
          <a:p>
            <a:r>
              <a:rPr lang="en-US" dirty="0"/>
              <a:t>Removal of toxins/waste</a:t>
            </a:r>
          </a:p>
          <a:p>
            <a:r>
              <a:rPr lang="en-US" dirty="0"/>
              <a:t>Delivery of nutrients throughout the body</a:t>
            </a:r>
          </a:p>
          <a:p>
            <a:r>
              <a:rPr lang="en-US" dirty="0"/>
              <a:t>Allows cells to deliver oxygen to muscles</a:t>
            </a:r>
          </a:p>
          <a:p>
            <a:r>
              <a:rPr lang="en-US" dirty="0"/>
              <a:t>HYDRATED CELLS REMAIN ALKALINE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1608-3D32-4FCA-B75E-10FEE8BC3F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0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7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850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561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18249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256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041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58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24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D62726E-379B-B349-9EED-81ED093FA806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3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1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9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7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3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7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2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678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55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520E-01F4-B246-BA4D-6930567B6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796595"/>
            <a:ext cx="8144134" cy="1373070"/>
          </a:xfrm>
          <a:noFill/>
        </p:spPr>
        <p:txBody>
          <a:bodyPr/>
          <a:lstStyle/>
          <a:p>
            <a:pPr algn="l"/>
            <a:r>
              <a:rPr lang="en-US" dirty="0">
                <a:solidFill>
                  <a:srgbClr val="FF5A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Emotions Cause More Than Feelings…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85CFC-DFF7-DC4D-A2CC-908851C16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24" y="4169665"/>
            <a:ext cx="5486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3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8ADBB3-39EF-EB4F-B4FF-AE03D40A9F29}"/>
              </a:ext>
            </a:extLst>
          </p:cNvPr>
          <p:cNvSpPr txBox="1">
            <a:spLocks/>
          </p:cNvSpPr>
          <p:nvPr/>
        </p:nvSpPr>
        <p:spPr>
          <a:xfrm>
            <a:off x="573229" y="794417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Fact or Fiction – </a:t>
            </a:r>
            <a:r>
              <a:rPr lang="en-US" dirty="0">
                <a:solidFill>
                  <a:srgbClr val="FF5A1F"/>
                </a:solidFill>
              </a:rPr>
              <a:t>Let’s Play!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163F2-F247-3048-86B7-6CE26D62E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9" y="3835400"/>
            <a:ext cx="6527800" cy="3022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FDBE42-A96F-7C4B-8C43-B046D015F7D7}"/>
              </a:ext>
            </a:extLst>
          </p:cNvPr>
          <p:cNvSpPr txBox="1">
            <a:spLocks/>
          </p:cNvSpPr>
          <p:nvPr/>
        </p:nvSpPr>
        <p:spPr>
          <a:xfrm>
            <a:off x="832721" y="24892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WATER IS IMPORTANT FOR WEIGHT-LOSS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316CFA-7CF0-3746-971F-C32B677FE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774" y="2309598"/>
            <a:ext cx="4267978" cy="30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0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952792-0870-6648-ACB0-B51D4256320F}"/>
              </a:ext>
            </a:extLst>
          </p:cNvPr>
          <p:cNvSpPr txBox="1">
            <a:spLocks/>
          </p:cNvSpPr>
          <p:nvPr/>
        </p:nvSpPr>
        <p:spPr>
          <a:xfrm>
            <a:off x="573229" y="794417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Fact or Fiction – </a:t>
            </a:r>
            <a:r>
              <a:rPr lang="en-US" dirty="0">
                <a:solidFill>
                  <a:srgbClr val="FF5A1F"/>
                </a:solidFill>
              </a:rPr>
              <a:t>Let’s Play!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6929D-1E24-8048-BDB6-E437B3A4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9" y="3835400"/>
            <a:ext cx="6527800" cy="3022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693AF5-BF3B-0647-AA25-78CCF8E10DCD}"/>
              </a:ext>
            </a:extLst>
          </p:cNvPr>
          <p:cNvSpPr txBox="1">
            <a:spLocks/>
          </p:cNvSpPr>
          <p:nvPr/>
        </p:nvSpPr>
        <p:spPr>
          <a:xfrm>
            <a:off x="832721" y="24892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ALL CALORIES ARE CREATED EQUAL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5B0AD4-4109-EB48-9A2E-BC4C4C486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521" y="2514943"/>
            <a:ext cx="4195926" cy="26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20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73D1D1-25B4-8144-BE84-4293CD796B5A}"/>
              </a:ext>
            </a:extLst>
          </p:cNvPr>
          <p:cNvSpPr txBox="1">
            <a:spLocks/>
          </p:cNvSpPr>
          <p:nvPr/>
        </p:nvSpPr>
        <p:spPr>
          <a:xfrm>
            <a:off x="573229" y="794417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Fact or Fiction – </a:t>
            </a:r>
            <a:r>
              <a:rPr lang="en-US" dirty="0">
                <a:solidFill>
                  <a:srgbClr val="FF5A1F"/>
                </a:solidFill>
              </a:rPr>
              <a:t>Let’s Play!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8AE25-0F89-DD45-8A8E-684110B8E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9" y="3835400"/>
            <a:ext cx="6527800" cy="3022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3C127D-D7AD-FB4B-AA07-4BD23C253B2A}"/>
              </a:ext>
            </a:extLst>
          </p:cNvPr>
          <p:cNvSpPr txBox="1">
            <a:spLocks/>
          </p:cNvSpPr>
          <p:nvPr/>
        </p:nvSpPr>
        <p:spPr>
          <a:xfrm>
            <a:off x="832721" y="24892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DIET FOOD CAN HELP YOU LOSE WEIGHT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2787B9-5CEC-1346-B32C-B37047FB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080" y="2489273"/>
            <a:ext cx="4437137" cy="29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12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E4153B-D427-D642-BD73-F4D890C0CBF7}"/>
              </a:ext>
            </a:extLst>
          </p:cNvPr>
          <p:cNvSpPr txBox="1">
            <a:spLocks/>
          </p:cNvSpPr>
          <p:nvPr/>
        </p:nvSpPr>
        <p:spPr>
          <a:xfrm>
            <a:off x="573229" y="794417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Fact or Fiction – </a:t>
            </a:r>
            <a:r>
              <a:rPr lang="en-US" dirty="0">
                <a:solidFill>
                  <a:srgbClr val="FF5A1F"/>
                </a:solidFill>
              </a:rPr>
              <a:t>Let’s Play!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ADCA0-680F-6848-8935-2D82B7973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9" y="3835400"/>
            <a:ext cx="6527800" cy="3022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E5C491-B688-ED48-9DAD-E1E6B459F9AE}"/>
              </a:ext>
            </a:extLst>
          </p:cNvPr>
          <p:cNvSpPr txBox="1">
            <a:spLocks/>
          </p:cNvSpPr>
          <p:nvPr/>
        </p:nvSpPr>
        <p:spPr>
          <a:xfrm>
            <a:off x="832721" y="24892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LOSING WEIGHT IS A HEALING PROCESS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D00DD-D4CC-7D4D-9DC5-8B2B3BFE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189" y="2437376"/>
            <a:ext cx="3964322" cy="333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3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614B09-F2E3-7E4D-8BA9-B9E9E5372009}"/>
              </a:ext>
            </a:extLst>
          </p:cNvPr>
          <p:cNvSpPr txBox="1">
            <a:spLocks/>
          </p:cNvSpPr>
          <p:nvPr/>
        </p:nvSpPr>
        <p:spPr>
          <a:xfrm>
            <a:off x="573229" y="794417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TIME FOR – </a:t>
            </a:r>
            <a:r>
              <a:rPr lang="en-US" dirty="0">
                <a:solidFill>
                  <a:srgbClr val="FF5A1F"/>
                </a:solidFill>
              </a:rPr>
              <a:t>THE RAW TRUTH!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AF1995-9AA8-3C46-BAC0-7AD88404EF0B}"/>
              </a:ext>
            </a:extLst>
          </p:cNvPr>
          <p:cNvSpPr txBox="1">
            <a:spLocks/>
          </p:cNvSpPr>
          <p:nvPr/>
        </p:nvSpPr>
        <p:spPr>
          <a:xfrm>
            <a:off x="165456" y="2489273"/>
            <a:ext cx="6680187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A few of our most important health secrets: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Stress levels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Remove toxicity on cellular level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90/10 rule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B.A.L.L.S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6C84-C49C-D647-AE11-1FFA51A8A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548" y="2273955"/>
            <a:ext cx="4315827" cy="381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3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AC9283-54FE-A74F-94B5-9BDCA6C0CA37}"/>
              </a:ext>
            </a:extLst>
          </p:cNvPr>
          <p:cNvSpPr txBox="1">
            <a:spLocks/>
          </p:cNvSpPr>
          <p:nvPr/>
        </p:nvSpPr>
        <p:spPr>
          <a:xfrm>
            <a:off x="573229" y="794417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WHAT IS </a:t>
            </a:r>
            <a:r>
              <a:rPr lang="en-US" dirty="0">
                <a:solidFill>
                  <a:srgbClr val="FF5A1F"/>
                </a:solidFill>
              </a:rPr>
              <a:t>YOUR WHY?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C685D1-D6AD-9B45-A768-05E947711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288" y="2423370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89604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79166-8C27-CE42-8999-958F145A7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31" y="2609126"/>
            <a:ext cx="7214192" cy="359931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 COMPLIMENTARY BODY COMPOSITION ANALYSIS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VALUED AT $150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949047-2CF4-004F-875E-3EF9D85CC20E}"/>
              </a:ext>
            </a:extLst>
          </p:cNvPr>
          <p:cNvSpPr txBox="1">
            <a:spLocks/>
          </p:cNvSpPr>
          <p:nvPr/>
        </p:nvSpPr>
        <p:spPr>
          <a:xfrm>
            <a:off x="573229" y="794417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OUR GIFT </a:t>
            </a:r>
            <a:r>
              <a:rPr lang="en-US" dirty="0">
                <a:solidFill>
                  <a:srgbClr val="FF5A1F"/>
                </a:solidFill>
              </a:rPr>
              <a:t>TO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AD9BD-5247-E14D-ADED-8AD7DA559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808" y="2419861"/>
            <a:ext cx="3908966" cy="397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2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D67024-5451-964F-8A3F-5514063B5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20" y="661580"/>
            <a:ext cx="5486400" cy="1092200"/>
          </a:xfrm>
        </p:spPr>
      </p:pic>
      <p:pic>
        <p:nvPicPr>
          <p:cNvPr id="6" name="Content Placeholder 1" descr="roger">
            <a:extLst>
              <a:ext uri="{FF2B5EF4-FFF2-40B4-BE49-F238E27FC236}">
                <a16:creationId xmlns:a16="http://schemas.microsoft.com/office/drawing/2014/main" id="{7CAC2E82-1F29-ED46-AD18-361D99FF8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0960" y="949326"/>
            <a:ext cx="5922962" cy="5922962"/>
          </a:xfrm>
          <a:prstGeom prst="rect">
            <a:avLst/>
          </a:prstGeom>
        </p:spPr>
      </p:pic>
      <p:pic>
        <p:nvPicPr>
          <p:cNvPr id="7" name="Content Placeholder 8" descr="as-seen-on">
            <a:extLst>
              <a:ext uri="{FF2B5EF4-FFF2-40B4-BE49-F238E27FC236}">
                <a16:creationId xmlns:a16="http://schemas.microsoft.com/office/drawing/2014/main" id="{A523DA2A-46E6-324E-A83A-4586A2179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373" y="4208463"/>
            <a:ext cx="6027737" cy="203517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2CE4D398-5FE1-FD4F-91CE-5A8331CDD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20" y="2482373"/>
            <a:ext cx="8333953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0000A00000000000000" charset="0"/>
                <a:ea typeface="SimSun" panose="02010600030101010101" pitchFamily="2" charset="-122"/>
                <a:cs typeface="+mn-cs"/>
              </a:rPr>
              <a:t>SprintSet</a:t>
            </a:r>
            <a:r>
              <a:rPr kumimoji="0" lang="en-US" altLang="zh-CN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0000A00000000000000" charset="0"/>
                <a:ea typeface="SimSun" panose="02010600030101010101" pitchFamily="2" charset="-122"/>
                <a:cs typeface="+mn-cs"/>
              </a:rPr>
              <a:t> No Regret!</a:t>
            </a:r>
          </a:p>
        </p:txBody>
      </p:sp>
    </p:spTree>
    <p:extLst>
      <p:ext uri="{BB962C8B-B14F-4D97-AF65-F5344CB8AC3E}">
        <p14:creationId xmlns:p14="http://schemas.microsoft.com/office/powerpoint/2010/main" val="20934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Let’s be honest……What stresses you?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2158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</a:rPr>
              <a:t>Physical:</a:t>
            </a:r>
            <a:r>
              <a:rPr lang="en-US" dirty="0">
                <a:solidFill>
                  <a:schemeClr val="bg1"/>
                </a:solidFill>
              </a:rPr>
              <a:t> You experience infections (like Lyme, EBV, herpes etc) or suffer allergies and food sensitivities. Excessive sports like marathon running and over-exercising can cause or worsen adrenal fatigue.</a:t>
            </a:r>
          </a:p>
          <a:p>
            <a:pPr fontAlgn="base"/>
            <a:r>
              <a:rPr lang="en-US" b="1" dirty="0">
                <a:solidFill>
                  <a:schemeClr val="bg1"/>
                </a:solidFill>
              </a:rPr>
              <a:t>Emotional:</a:t>
            </a:r>
            <a:r>
              <a:rPr lang="en-US" dirty="0">
                <a:solidFill>
                  <a:schemeClr val="bg1"/>
                </a:solidFill>
              </a:rPr>
              <a:t> Caused by issues like work pressures, financial or relationship problems. Past unresolved trauma and abuse. Feeling unworthy, not good enough, pushing yourself to over-achieve all the time. (That was certainly me!)</a:t>
            </a:r>
          </a:p>
          <a:p>
            <a:pPr fontAlgn="base"/>
            <a:r>
              <a:rPr lang="en-US" b="1" dirty="0">
                <a:solidFill>
                  <a:schemeClr val="bg1"/>
                </a:solidFill>
              </a:rPr>
              <a:t>Chemical:</a:t>
            </a:r>
            <a:r>
              <a:rPr lang="en-US" dirty="0">
                <a:solidFill>
                  <a:schemeClr val="bg1"/>
                </a:solidFill>
              </a:rPr>
              <a:t> Your liver is overloaded by toxins coming from </a:t>
            </a:r>
            <a:r>
              <a:rPr lang="en-US" dirty="0" err="1">
                <a:solidFill>
                  <a:schemeClr val="bg1"/>
                </a:solidFill>
              </a:rPr>
              <a:t>xenoestrogens</a:t>
            </a:r>
            <a:r>
              <a:rPr lang="en-US" dirty="0">
                <a:solidFill>
                  <a:schemeClr val="bg1"/>
                </a:solidFill>
              </a:rPr>
              <a:t>, antibiotics, prescription drugs; or you have lived or worked near places (like factories or farms) that are highly toxic. Chemo and radiation can also contribute.</a:t>
            </a:r>
          </a:p>
          <a:p>
            <a:pPr fontAlgn="base"/>
            <a:r>
              <a:rPr lang="en-US" b="1" dirty="0">
                <a:solidFill>
                  <a:schemeClr val="bg1"/>
                </a:solidFill>
              </a:rPr>
              <a:t>Spiritual:</a:t>
            </a:r>
            <a:r>
              <a:rPr lang="en-US" dirty="0">
                <a:solidFill>
                  <a:schemeClr val="bg1"/>
                </a:solidFill>
              </a:rPr>
              <a:t> You feel a lack of purpose or direction in life.</a:t>
            </a:r>
          </a:p>
          <a:p>
            <a:pPr fontAlgn="base"/>
            <a:r>
              <a:rPr lang="en-US" b="1" dirty="0">
                <a:solidFill>
                  <a:schemeClr val="bg1"/>
                </a:solidFill>
              </a:rPr>
              <a:t>Dietary:</a:t>
            </a:r>
            <a:r>
              <a:rPr lang="en-US" dirty="0">
                <a:solidFill>
                  <a:schemeClr val="bg1"/>
                </a:solidFill>
              </a:rPr>
              <a:t> A period spent overloading on caffeine, </a:t>
            </a:r>
            <a:r>
              <a:rPr lang="en-US" dirty="0" err="1">
                <a:solidFill>
                  <a:schemeClr val="bg1"/>
                </a:solidFill>
              </a:rPr>
              <a:t>carbs</a:t>
            </a:r>
            <a:r>
              <a:rPr lang="en-US" dirty="0">
                <a:solidFill>
                  <a:schemeClr val="bg1"/>
                </a:solidFill>
              </a:rPr>
              <a:t> and high-sugar foods can stimulate repeated </a:t>
            </a:r>
            <a:r>
              <a:rPr lang="en-US" dirty="0" err="1">
                <a:solidFill>
                  <a:schemeClr val="bg1"/>
                </a:solidFill>
              </a:rPr>
              <a:t>cortisol</a:t>
            </a:r>
            <a:r>
              <a:rPr lang="en-US" dirty="0">
                <a:solidFill>
                  <a:schemeClr val="bg1"/>
                </a:solidFill>
              </a:rPr>
              <a:t> release, setting up the adrenal fatigue pattern. Chronic gut issues like constipation, diarrhea, bloating, IBS, “leaky gut” and unaddressed food sensitivities can also cause adrenal fatigue.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DACD4-1034-0B4E-B12D-FCF8FAE81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This is my story and how I found my way…</a:t>
            </a:r>
            <a:endParaRPr lang="en-US" dirty="0">
              <a:solidFill>
                <a:srgbClr val="FF5A1F"/>
              </a:solidFill>
            </a:endParaRPr>
          </a:p>
        </p:txBody>
      </p:sp>
      <p:pic>
        <p:nvPicPr>
          <p:cNvPr id="4" name="Content Placeholder 3" descr="Connie Traphagen- Before.JPG">
            <a:extLst>
              <a:ext uri="{FF2B5EF4-FFF2-40B4-BE49-F238E27FC236}">
                <a16:creationId xmlns:a16="http://schemas.microsoft.com/office/drawing/2014/main" id="{CBA83702-C7C0-B544-A435-93019C0E5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0321" y="2239523"/>
            <a:ext cx="2704666" cy="3598863"/>
          </a:xfrm>
        </p:spPr>
      </p:pic>
      <p:pic>
        <p:nvPicPr>
          <p:cNvPr id="5" name="Picture 4" descr="Connie Traphagen- After.JPG">
            <a:extLst>
              <a:ext uri="{FF2B5EF4-FFF2-40B4-BE49-F238E27FC236}">
                <a16:creationId xmlns:a16="http://schemas.microsoft.com/office/drawing/2014/main" id="{BF7BE93F-132D-D04C-BC9B-0B87852E5A9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4682" y="2239523"/>
            <a:ext cx="2767469" cy="3689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998522-A0FD-C44B-A093-5F7230245EE1}"/>
              </a:ext>
            </a:extLst>
          </p:cNvPr>
          <p:cNvSpPr txBox="1"/>
          <p:nvPr/>
        </p:nvSpPr>
        <p:spPr>
          <a:xfrm>
            <a:off x="7512908" y="2384855"/>
            <a:ext cx="2241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COACH CONNIE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INSERT YOUR STATS </a:t>
            </a:r>
          </a:p>
        </p:txBody>
      </p:sp>
    </p:spTree>
    <p:extLst>
      <p:ext uri="{BB962C8B-B14F-4D97-AF65-F5344CB8AC3E}">
        <p14:creationId xmlns:p14="http://schemas.microsoft.com/office/powerpoint/2010/main" val="171268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14A1-4ACD-074F-91FA-5CC4AF8B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>
                <a:solidFill>
                  <a:srgbClr val="FF5A1F"/>
                </a:solidFill>
              </a:rPr>
              <a:t>Your Body On Stress….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9702" name="Picture 6" descr="Image result for Image stressed out and overwe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548" y="1993512"/>
            <a:ext cx="6071804" cy="447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41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E562-7285-AD47-AF8E-03155449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Fact or Fiction – </a:t>
            </a:r>
            <a:r>
              <a:rPr lang="en-US" dirty="0">
                <a:solidFill>
                  <a:srgbClr val="FF5A1F"/>
                </a:solidFill>
              </a:rPr>
              <a:t>Let’s Play!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F56CA-2302-9F4B-A7E4-A75A74DF7A49}"/>
              </a:ext>
            </a:extLst>
          </p:cNvPr>
          <p:cNvSpPr txBox="1"/>
          <p:nvPr/>
        </p:nvSpPr>
        <p:spPr>
          <a:xfrm>
            <a:off x="680321" y="2465664"/>
            <a:ext cx="65730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“OBESE” PEOPLE ARE UNHEALTHY</a:t>
            </a:r>
          </a:p>
          <a:p>
            <a:r>
              <a:rPr lang="en-US" sz="2800" dirty="0">
                <a:solidFill>
                  <a:schemeClr val="bg1"/>
                </a:solidFill>
              </a:rPr>
              <a:t>“THIN” PEOPLE ARE HEALTHY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58B0C59-4A10-4845-BFB5-D6C207F17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67413" y="2954639"/>
            <a:ext cx="3811255" cy="28530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9A584E-5131-8042-A9A3-70E7536B0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05" y="3766625"/>
            <a:ext cx="65278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8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B17D77-6476-2C44-9874-D7AAF42CB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26411" y="2262661"/>
            <a:ext cx="4364294" cy="2636423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03F2C0-C3FE-BD4F-AD90-8CAF78A651D2}"/>
              </a:ext>
            </a:extLst>
          </p:cNvPr>
          <p:cNvSpPr txBox="1">
            <a:spLocks/>
          </p:cNvSpPr>
          <p:nvPr/>
        </p:nvSpPr>
        <p:spPr>
          <a:xfrm>
            <a:off x="573229" y="794417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Fact or Fiction – </a:t>
            </a:r>
            <a:r>
              <a:rPr lang="en-US" dirty="0">
                <a:solidFill>
                  <a:srgbClr val="FF5A1F"/>
                </a:solidFill>
              </a:rPr>
              <a:t>Let’s Play!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6FB2A-3742-024B-9532-DA38590A2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59" y="3835400"/>
            <a:ext cx="6527800" cy="3022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033EB9-3AB8-634B-87FA-B9D74AAED918}"/>
              </a:ext>
            </a:extLst>
          </p:cNvPr>
          <p:cNvSpPr txBox="1"/>
          <p:nvPr/>
        </p:nvSpPr>
        <p:spPr>
          <a:xfrm>
            <a:off x="366584" y="2478021"/>
            <a:ext cx="657309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“MOVE MORE” OR “EAT LESS”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9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E7FCA2-1467-3D41-AE2E-B891F2E930AA}"/>
              </a:ext>
            </a:extLst>
          </p:cNvPr>
          <p:cNvSpPr txBox="1">
            <a:spLocks/>
          </p:cNvSpPr>
          <p:nvPr/>
        </p:nvSpPr>
        <p:spPr>
          <a:xfrm>
            <a:off x="573229" y="794417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Fact or Fiction – </a:t>
            </a:r>
            <a:r>
              <a:rPr lang="en-US" dirty="0">
                <a:solidFill>
                  <a:srgbClr val="FF5A1F"/>
                </a:solidFill>
              </a:rPr>
              <a:t>Let’s Play!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3C6AD-64E9-D149-9DE2-625F693B7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9" y="3835400"/>
            <a:ext cx="6527800" cy="3022600"/>
          </a:xfrm>
          <a:prstGeom prst="rect">
            <a:avLst/>
          </a:prstGeom>
        </p:spPr>
      </p:pic>
      <p:pic>
        <p:nvPicPr>
          <p:cNvPr id="6" name="Picture 2" descr="Image result for sleep deprivation and weight gain">
            <a:extLst>
              <a:ext uri="{FF2B5EF4-FFF2-40B4-BE49-F238E27FC236}">
                <a16:creationId xmlns:a16="http://schemas.microsoft.com/office/drawing/2014/main" id="{40FA752F-98F5-EA4A-9C09-F530EEA56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0723" y="2336873"/>
            <a:ext cx="3686918" cy="244770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C2246D-B190-5546-9747-72DD730877CB}"/>
              </a:ext>
            </a:extLst>
          </p:cNvPr>
          <p:cNvSpPr txBox="1"/>
          <p:nvPr/>
        </p:nvSpPr>
        <p:spPr>
          <a:xfrm>
            <a:off x="573229" y="2604294"/>
            <a:ext cx="65730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SLEEP DEPRIVATION CAUSES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WEIGHT GAIN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2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678D5-FD1D-244F-B960-A614FDCEE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CARBOHYDRATES: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GOOD OR BAD?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332778-C0D2-B646-BED5-7C7CEFABF430}"/>
              </a:ext>
            </a:extLst>
          </p:cNvPr>
          <p:cNvSpPr txBox="1">
            <a:spLocks/>
          </p:cNvSpPr>
          <p:nvPr/>
        </p:nvSpPr>
        <p:spPr>
          <a:xfrm>
            <a:off x="573229" y="794417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Fact or Fiction – </a:t>
            </a:r>
            <a:r>
              <a:rPr lang="en-US" dirty="0">
                <a:solidFill>
                  <a:srgbClr val="FF5A1F"/>
                </a:solidFill>
              </a:rPr>
              <a:t>Let’s Play!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0C2CC-8E7C-274A-A924-DA91A4C3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9" y="3835400"/>
            <a:ext cx="6527800" cy="302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0B7954-0639-0747-8376-67583AB49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071" y="2438571"/>
            <a:ext cx="3683619" cy="27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4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5BC774-02AC-674D-9D25-ED40ED670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12759" y="2410382"/>
            <a:ext cx="3999508" cy="2779456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E04B7A4-8FB5-094A-A69F-BE65554A9343}"/>
              </a:ext>
            </a:extLst>
          </p:cNvPr>
          <p:cNvSpPr txBox="1">
            <a:spLocks/>
          </p:cNvSpPr>
          <p:nvPr/>
        </p:nvSpPr>
        <p:spPr>
          <a:xfrm>
            <a:off x="573229" y="794417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Fact or Fiction – </a:t>
            </a:r>
            <a:r>
              <a:rPr lang="en-US" dirty="0">
                <a:solidFill>
                  <a:srgbClr val="FF5A1F"/>
                </a:solidFill>
              </a:rPr>
              <a:t>Let’s Play!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EBE6E-8D03-7244-9AD9-ADFA03F6C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59" y="3835400"/>
            <a:ext cx="6527800" cy="3022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905528-6776-D341-9EC4-931B302447F9}"/>
              </a:ext>
            </a:extLst>
          </p:cNvPr>
          <p:cNvSpPr txBox="1">
            <a:spLocks/>
          </p:cNvSpPr>
          <p:nvPr/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EATING FAT MAKES YOU FAT </a:t>
            </a:r>
          </a:p>
        </p:txBody>
      </p:sp>
    </p:spTree>
    <p:extLst>
      <p:ext uri="{BB962C8B-B14F-4D97-AF65-F5344CB8AC3E}">
        <p14:creationId xmlns:p14="http://schemas.microsoft.com/office/powerpoint/2010/main" val="18501581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{1F74162C-0AB4-DE45-957B-4A108865E7D4}tf10001057</Template>
  <TotalTime>459</TotalTime>
  <Words>679</Words>
  <Application>Microsoft Macintosh PowerPoint</Application>
  <PresentationFormat>Widescreen</PresentationFormat>
  <Paragraphs>123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SimSun</vt:lpstr>
      <vt:lpstr>Arial</vt:lpstr>
      <vt:lpstr>Calibri</vt:lpstr>
      <vt:lpstr>Montserrat Black</vt:lpstr>
      <vt:lpstr>Trebuchet MS</vt:lpstr>
      <vt:lpstr>Wingdings</vt:lpstr>
      <vt:lpstr>Berlin</vt:lpstr>
      <vt:lpstr>Emotions Cause More Than Feelings…</vt:lpstr>
      <vt:lpstr>Let’s be honest……What stresses you? </vt:lpstr>
      <vt:lpstr>This is my story and how I found my way…</vt:lpstr>
      <vt:lpstr>Your Body On Stress….</vt:lpstr>
      <vt:lpstr>Fact or Fiction – Let’s Play!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SprintSet Energizing WeightLoss System</dc:title>
  <dc:creator>Microsoft Office User</dc:creator>
  <cp:lastModifiedBy>Microsoft Office User</cp:lastModifiedBy>
  <cp:revision>11</cp:revision>
  <dcterms:created xsi:type="dcterms:W3CDTF">2018-06-06T17:40:52Z</dcterms:created>
  <dcterms:modified xsi:type="dcterms:W3CDTF">2019-02-04T16:07:26Z</dcterms:modified>
</cp:coreProperties>
</file>