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74" r:id="rId3"/>
    <p:sldId id="265" r:id="rId4"/>
    <p:sldId id="257" r:id="rId5"/>
    <p:sldId id="260" r:id="rId6"/>
    <p:sldId id="267" r:id="rId7"/>
    <p:sldId id="261" r:id="rId8"/>
    <p:sldId id="262" r:id="rId9"/>
    <p:sldId id="268" r:id="rId10"/>
    <p:sldId id="258" r:id="rId11"/>
    <p:sldId id="264" r:id="rId12"/>
    <p:sldId id="269" r:id="rId13"/>
    <p:sldId id="271" r:id="rId14"/>
    <p:sldId id="272" r:id="rId15"/>
    <p:sldId id="276" r:id="rId16"/>
    <p:sldId id="278" r:id="rId1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6C03"/>
    <a:srgbClr val="266E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7957" autoAdjust="0"/>
  </p:normalViewPr>
  <p:slideViewPr>
    <p:cSldViewPr snapToGrid="0">
      <p:cViewPr varScale="1">
        <p:scale>
          <a:sx n="89" d="100"/>
          <a:sy n="89" d="100"/>
        </p:scale>
        <p:origin x="688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9C194E9-2D0F-4240-A41D-A70E94E6817B}" type="datetimeFigureOut">
              <a:rPr lang="en-US" smtClean="0"/>
              <a:pPr/>
              <a:t>2/1/2019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DB1FBDB-534C-42BD-BC9B-9FBDD53E24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304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1FBDB-534C-42BD-BC9B-9FBDD53E245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1FBDB-534C-42BD-BC9B-9FBDD53E245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26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1FBDB-534C-42BD-BC9B-9FBDD53E245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2302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1FBDB-534C-42BD-BC9B-9FBDD53E245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/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1FBDB-534C-42BD-BC9B-9FBDD53E245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1FBDB-534C-42BD-BC9B-9FBDD53E245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3217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1FBDB-534C-42BD-BC9B-9FBDD53E245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7825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741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431ECF6-501A-4C41-AB8E-1E9BCDEF053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192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1FBDB-534C-42BD-BC9B-9FBDD53E245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1FBDB-534C-42BD-BC9B-9FBDD53E245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1FBDB-534C-42BD-BC9B-9FBDD53E245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31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1FBDB-534C-42BD-BC9B-9FBDD53E245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19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0" dirty="0"/>
              <a:t>FACT (Angela)</a:t>
            </a:r>
          </a:p>
          <a:p>
            <a:r>
              <a:rPr lang="en-US" b="0" dirty="0"/>
              <a:t>Losing out on sleep creates a viscous cycle in your body, making you more prone to various factors contributing to weight gain. “The more sleep-deprived you are, the higher your levels of the stress hormone cortisol, which increases your appetite.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1FBDB-534C-42BD-BC9B-9FBDD53E245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FICTION (Connie)</a:t>
            </a:r>
          </a:p>
          <a:p>
            <a:endParaRPr lang="en-US" dirty="0"/>
          </a:p>
          <a:p>
            <a:r>
              <a:rPr lang="en-US" dirty="0"/>
              <a:t>Only simple carbohydrates </a:t>
            </a:r>
            <a:r>
              <a:rPr lang="en-US" baseline="0" dirty="0"/>
              <a:t>should avoided (sugar, processed foods, refined grains)</a:t>
            </a:r>
          </a:p>
          <a:p>
            <a:endParaRPr lang="en-US" baseline="0" dirty="0"/>
          </a:p>
          <a:p>
            <a:r>
              <a:rPr lang="en-US" baseline="0" dirty="0"/>
              <a:t>- Causes a spike in blood sugar levels</a:t>
            </a:r>
          </a:p>
          <a:p>
            <a:pPr>
              <a:buFontTx/>
              <a:buChar char="-"/>
            </a:pPr>
            <a:r>
              <a:rPr lang="en-US" baseline="0" dirty="0"/>
              <a:t> Full of toxins</a:t>
            </a:r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1FBDB-534C-42BD-BC9B-9FBDD53E245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391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1FBDB-534C-42BD-BC9B-9FBDD53E245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512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1FBDB-534C-42BD-BC9B-9FBDD53E245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A487-D6AF-4A15-97EA-C23DE5316D7C}" type="datetimeFigureOut">
              <a:rPr lang="en-US" smtClean="0"/>
              <a:pPr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E215B-D67F-4CAB-898E-DD3D1264D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710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A487-D6AF-4A15-97EA-C23DE5316D7C}" type="datetimeFigureOut">
              <a:rPr lang="en-US" smtClean="0"/>
              <a:pPr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E215B-D67F-4CAB-898E-DD3D1264D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329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A487-D6AF-4A15-97EA-C23DE5316D7C}" type="datetimeFigureOut">
              <a:rPr lang="en-US" smtClean="0"/>
              <a:pPr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E215B-D67F-4CAB-898E-DD3D1264DC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8327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A487-D6AF-4A15-97EA-C23DE5316D7C}" type="datetimeFigureOut">
              <a:rPr lang="en-US" smtClean="0"/>
              <a:pPr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E215B-D67F-4CAB-898E-DD3D1264D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34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A487-D6AF-4A15-97EA-C23DE5316D7C}" type="datetimeFigureOut">
              <a:rPr lang="en-US" smtClean="0"/>
              <a:pPr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E215B-D67F-4CAB-898E-DD3D1264DC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5079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A487-D6AF-4A15-97EA-C23DE5316D7C}" type="datetimeFigureOut">
              <a:rPr lang="en-US" smtClean="0"/>
              <a:pPr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E215B-D67F-4CAB-898E-DD3D1264D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98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A487-D6AF-4A15-97EA-C23DE5316D7C}" type="datetimeFigureOut">
              <a:rPr lang="en-US" smtClean="0"/>
              <a:pPr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E215B-D67F-4CAB-898E-DD3D1264D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64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A487-D6AF-4A15-97EA-C23DE5316D7C}" type="datetimeFigureOut">
              <a:rPr lang="en-US" smtClean="0"/>
              <a:pPr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E215B-D67F-4CAB-898E-DD3D1264D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42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A487-D6AF-4A15-97EA-C23DE5316D7C}" type="datetimeFigureOut">
              <a:rPr lang="en-US" smtClean="0"/>
              <a:pPr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E215B-D67F-4CAB-898E-DD3D1264D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05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A487-D6AF-4A15-97EA-C23DE5316D7C}" type="datetimeFigureOut">
              <a:rPr lang="en-US" smtClean="0"/>
              <a:pPr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E215B-D67F-4CAB-898E-DD3D1264D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41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A487-D6AF-4A15-97EA-C23DE5316D7C}" type="datetimeFigureOut">
              <a:rPr lang="en-US" smtClean="0"/>
              <a:pPr/>
              <a:t>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E215B-D67F-4CAB-898E-DD3D1264D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98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A487-D6AF-4A15-97EA-C23DE5316D7C}" type="datetimeFigureOut">
              <a:rPr lang="en-US" smtClean="0"/>
              <a:pPr/>
              <a:t>2/1/2019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E215B-D67F-4CAB-898E-DD3D1264D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86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A487-D6AF-4A15-97EA-C23DE5316D7C}" type="datetimeFigureOut">
              <a:rPr lang="en-US" smtClean="0"/>
              <a:pPr/>
              <a:t>2/1/2019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E215B-D67F-4CAB-898E-DD3D1264D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73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A487-D6AF-4A15-97EA-C23DE5316D7C}" type="datetimeFigureOut">
              <a:rPr lang="en-US" smtClean="0"/>
              <a:pPr/>
              <a:t>2/1/2019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E215B-D67F-4CAB-898E-DD3D1264D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848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A487-D6AF-4A15-97EA-C23DE5316D7C}" type="datetimeFigureOut">
              <a:rPr lang="en-US" smtClean="0"/>
              <a:pPr/>
              <a:t>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E215B-D67F-4CAB-898E-DD3D1264D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25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A487-D6AF-4A15-97EA-C23DE5316D7C}" type="datetimeFigureOut">
              <a:rPr lang="en-US" smtClean="0"/>
              <a:pPr/>
              <a:t>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E215B-D67F-4CAB-898E-DD3D1264D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55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DA487-D6AF-4A15-97EA-C23DE5316D7C}" type="datetimeFigureOut">
              <a:rPr lang="en-US" smtClean="0"/>
              <a:pPr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CCE215B-D67F-4CAB-898E-DD3D1264D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753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3CB4E-173F-4020-B917-CE7F2D771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3383" y="1855895"/>
            <a:ext cx="9664505" cy="1787638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76C03"/>
                </a:solidFill>
              </a:rPr>
              <a:t>Why Can’t I Lose Weight!?! Workshop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A85626-FEE9-451C-B810-9E5082C3C1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5541" y="4121171"/>
            <a:ext cx="7766936" cy="1096899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266ED8"/>
                </a:solidFill>
              </a:rPr>
              <a:t>Saturday, May 19</a:t>
            </a:r>
            <a:r>
              <a:rPr lang="en-US" sz="2800" b="1" baseline="30000" dirty="0">
                <a:solidFill>
                  <a:srgbClr val="266ED8"/>
                </a:solidFill>
              </a:rPr>
              <a:t>th</a:t>
            </a:r>
            <a:r>
              <a:rPr lang="en-US" sz="2800" b="1" dirty="0">
                <a:solidFill>
                  <a:srgbClr val="266ED8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8221436"/>
      </p:ext>
    </p:extLst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F4713-6F30-4648-B88E-7993A100F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Fact or Fiction – Let’s play!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D56A1-EE31-458D-9868-3295EE361C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266ED8"/>
                </a:solidFill>
              </a:rPr>
              <a:t>All “calories” are created equal.</a:t>
            </a:r>
          </a:p>
          <a:p>
            <a:pPr lvl="1"/>
            <a:r>
              <a:rPr lang="en-US" sz="2800" dirty="0">
                <a:solidFill>
                  <a:srgbClr val="266ED8"/>
                </a:solidFill>
              </a:rPr>
              <a:t>Fact or </a:t>
            </a:r>
            <a:r>
              <a:rPr lang="en-US" sz="2800" dirty="0">
                <a:solidFill>
                  <a:schemeClr val="accent1"/>
                </a:solidFill>
              </a:rPr>
              <a:t>Fiction?</a:t>
            </a:r>
          </a:p>
          <a:p>
            <a:endParaRPr lang="en-US" dirty="0"/>
          </a:p>
        </p:txBody>
      </p:sp>
      <p:pic>
        <p:nvPicPr>
          <p:cNvPr id="17410" name="Picture 2" descr="Image result for all calories are not equ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9645" y="3061252"/>
            <a:ext cx="400050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3634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C9A85-7C6E-4267-92C9-3815B15EC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Fact or Fiction – Let’s play!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C029B-E768-48BD-A315-94C5642EFD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266ED8"/>
                </a:solidFill>
              </a:rPr>
              <a:t>“Diet” foods can help you lose weight.</a:t>
            </a:r>
          </a:p>
          <a:p>
            <a:pPr lvl="1"/>
            <a:r>
              <a:rPr lang="en-US" sz="2600" dirty="0">
                <a:solidFill>
                  <a:srgbClr val="266ED8"/>
                </a:solidFill>
              </a:rPr>
              <a:t>Fact or </a:t>
            </a:r>
            <a:r>
              <a:rPr lang="en-US" sz="2600" dirty="0">
                <a:solidFill>
                  <a:schemeClr val="accent1"/>
                </a:solidFill>
              </a:rPr>
              <a:t>Fiction?</a:t>
            </a:r>
          </a:p>
        </p:txBody>
      </p:sp>
      <p:pic>
        <p:nvPicPr>
          <p:cNvPr id="9218" name="Picture 2" descr="Image result for slim fa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0390" y="2823077"/>
            <a:ext cx="2324100" cy="1743076"/>
          </a:xfrm>
          <a:prstGeom prst="rect">
            <a:avLst/>
          </a:prstGeom>
          <a:noFill/>
        </p:spPr>
      </p:pic>
      <p:sp>
        <p:nvSpPr>
          <p:cNvPr id="11266" name="AutoShape 2" descr="Image result for weight watchers foo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8" name="AutoShape 4" descr="Image result for weight watchers foo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70" name="Picture 6" descr="Image result for weight watchers foo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71573" y="-5614988"/>
            <a:ext cx="6819247" cy="24945976"/>
          </a:xfrm>
          <a:prstGeom prst="rect">
            <a:avLst/>
          </a:prstGeom>
          <a:noFill/>
        </p:spPr>
      </p:pic>
      <p:pic>
        <p:nvPicPr>
          <p:cNvPr id="11272" name="Picture 8" descr="Image result for weight watchers foo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47265" y="3351563"/>
            <a:ext cx="2143125" cy="2143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6577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Fact or Fiction – Let’s play!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266ED8"/>
                </a:solidFill>
              </a:rPr>
              <a:t>Losing weight is a healing process?</a:t>
            </a:r>
          </a:p>
          <a:p>
            <a:pPr lvl="1"/>
            <a:r>
              <a:rPr lang="en-US" sz="2800" dirty="0">
                <a:solidFill>
                  <a:schemeClr val="accent1"/>
                </a:solidFill>
              </a:rPr>
              <a:t>Fact</a:t>
            </a:r>
            <a:r>
              <a:rPr lang="en-US" sz="2800" dirty="0">
                <a:solidFill>
                  <a:srgbClr val="266ED8"/>
                </a:solidFill>
              </a:rPr>
              <a:t> or Fiction?</a:t>
            </a:r>
          </a:p>
        </p:txBody>
      </p:sp>
      <p:sp>
        <p:nvSpPr>
          <p:cNvPr id="4" name="AutoShape 12" descr="Image result for healing">
            <a:extLst>
              <a:ext uri="{FF2B5EF4-FFF2-40B4-BE49-F238E27FC236}">
                <a16:creationId xmlns:a16="http://schemas.microsoft.com/office/drawing/2014/main" id="{2D2A1002-D058-47AA-979E-6BA1112896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4" descr="Image result for healing">
            <a:extLst>
              <a:ext uri="{FF2B5EF4-FFF2-40B4-BE49-F238E27FC236}">
                <a16:creationId xmlns:a16="http://schemas.microsoft.com/office/drawing/2014/main" id="{BA561E9F-EEFC-4568-887B-D8B4FF8461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4CA18C-A5FA-4EC9-8605-F1583D9B12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620" y="3114136"/>
            <a:ext cx="4152030" cy="240677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B3331-8FA9-4EB2-9412-A88088BFB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64455"/>
          </a:xfrm>
        </p:spPr>
        <p:txBody>
          <a:bodyPr/>
          <a:lstStyle/>
          <a:p>
            <a:pPr algn="ctr"/>
            <a:r>
              <a:rPr lang="en-US" dirty="0"/>
              <a:t>Now for the RAW Truth!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8F631-C8F5-43E1-87E0-E89B6CC33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266ED8"/>
                </a:solidFill>
              </a:rPr>
              <a:t>A few of our most important health secrets: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sz="2400" dirty="0">
                <a:solidFill>
                  <a:srgbClr val="266ED8"/>
                </a:solidFill>
              </a:rPr>
              <a:t>Stress levels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sz="2400" dirty="0">
                <a:solidFill>
                  <a:srgbClr val="266ED8"/>
                </a:solidFill>
              </a:rPr>
              <a:t>Remove toxicity on cellular level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sz="2400" dirty="0">
                <a:solidFill>
                  <a:srgbClr val="266ED8"/>
                </a:solidFill>
              </a:rPr>
              <a:t>90/10 rule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sz="2400" dirty="0">
                <a:solidFill>
                  <a:srgbClr val="266ED8"/>
                </a:solidFill>
              </a:rPr>
              <a:t>B.A.L.L.S</a:t>
            </a:r>
          </a:p>
        </p:txBody>
      </p:sp>
    </p:spTree>
    <p:extLst>
      <p:ext uri="{BB962C8B-B14F-4D97-AF65-F5344CB8AC3E}">
        <p14:creationId xmlns:p14="http://schemas.microsoft.com/office/powerpoint/2010/main" val="142795144"/>
      </p:ext>
    </p:extLst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E6782-86B9-4E33-87FB-509986CB7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412" y="2398643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/>
              <a:t>What is your “WHY”?</a:t>
            </a:r>
            <a:br>
              <a:rPr lang="en-US" sz="5400" dirty="0"/>
            </a:b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467E1-293B-4D2C-90B7-4D9A18A2D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203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D8FCB-FA44-41CF-B335-E31E289F4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2780" y="853178"/>
            <a:ext cx="7411989" cy="1320800"/>
          </a:xfrm>
        </p:spPr>
        <p:txBody>
          <a:bodyPr>
            <a:normAutofit fontScale="90000"/>
          </a:bodyPr>
          <a:lstStyle/>
          <a:p>
            <a:r>
              <a:rPr lang="en-US" dirty="0"/>
              <a:t>Today, all of you will be blessed with a Complimentary Body Comp Analysis!</a:t>
            </a:r>
          </a:p>
        </p:txBody>
      </p:sp>
      <p:pic>
        <p:nvPicPr>
          <p:cNvPr id="2050" name="Picture 2" descr="Image result for hooray">
            <a:extLst>
              <a:ext uri="{FF2B5EF4-FFF2-40B4-BE49-F238E27FC236}">
                <a16:creationId xmlns:a16="http://schemas.microsoft.com/office/drawing/2014/main" id="{8B629900-1986-46E5-8AA7-1A1BFEE038F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860" y="2173978"/>
            <a:ext cx="3399828" cy="395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483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zh-CN">
              <a:ea typeface="SimSun" panose="02010600030101010101" pitchFamily="2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512763" y="-74613"/>
            <a:ext cx="12992101" cy="6946901"/>
          </a:xfrm>
          <a:prstGeom prst="rect">
            <a:avLst/>
          </a:prstGeom>
          <a:solidFill>
            <a:srgbClr val="E25F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219" name="TextBox 5"/>
          <p:cNvSpPr txBox="1">
            <a:spLocks noChangeArrowheads="1"/>
          </p:cNvSpPr>
          <p:nvPr/>
        </p:nvSpPr>
        <p:spPr bwMode="auto">
          <a:xfrm>
            <a:off x="-122555" y="2599055"/>
            <a:ext cx="8333953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Black" panose="00000A00000000000000" charset="0"/>
                <a:ea typeface="SimSun" panose="02010600030101010101" pitchFamily="2" charset="-122"/>
                <a:cs typeface="+mn-cs"/>
              </a:rPr>
              <a:t>SprintSet</a:t>
            </a:r>
            <a:r>
              <a:rPr kumimoji="0" lang="en-US" altLang="zh-CN" sz="5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Black" panose="00000A00000000000000" charset="0"/>
                <a:ea typeface="SimSun" panose="02010600030101010101" pitchFamily="2" charset="-122"/>
                <a:cs typeface="+mn-cs"/>
              </a:rPr>
              <a:t> No Regret!</a:t>
            </a:r>
          </a:p>
        </p:txBody>
      </p:sp>
      <p:pic>
        <p:nvPicPr>
          <p:cNvPr id="16389" name="Content Placeholder 1" descr="rog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10960" y="949326"/>
            <a:ext cx="5922962" cy="5922962"/>
          </a:xfrm>
        </p:spPr>
      </p:pic>
      <p:pic>
        <p:nvPicPr>
          <p:cNvPr id="16390" name="Content Placeholder 8" descr="as-seen-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0373" y="4208463"/>
            <a:ext cx="6027737" cy="2035175"/>
          </a:xfrm>
        </p:spPr>
      </p:pic>
      <p:pic>
        <p:nvPicPr>
          <p:cNvPr id="16391" name="Picture 10" descr="white-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45" y="822325"/>
            <a:ext cx="5634355" cy="1357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55280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 Got My Life Back!</a:t>
            </a:r>
          </a:p>
        </p:txBody>
      </p:sp>
      <p:pic>
        <p:nvPicPr>
          <p:cNvPr id="4" name="Content Placeholder 3" descr="Connie Traphagen- Befor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95925" y="1603998"/>
            <a:ext cx="3114614" cy="4152818"/>
          </a:xfrm>
        </p:spPr>
      </p:pic>
      <p:pic>
        <p:nvPicPr>
          <p:cNvPr id="5" name="Picture 4" descr="Connie Traphagen- Aft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48079" y="1610137"/>
            <a:ext cx="3060424" cy="40805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FC6F2-C4FD-4E3F-BEA4-58358C1E2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266" y="300110"/>
            <a:ext cx="8596668" cy="13208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76C03"/>
                </a:solidFill>
              </a:rPr>
              <a:t>Why???  Let’s get to the questions!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B3628-AA75-4BC1-9A27-6250234E1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786" y="1620910"/>
            <a:ext cx="9460580" cy="437396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266ED8"/>
                </a:solidFill>
              </a:rPr>
              <a:t>I’m eating healthy and exercising, why is the scale not budging?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266ED8"/>
                </a:solidFill>
              </a:rPr>
              <a:t>Metabolism/Toxicity</a:t>
            </a:r>
          </a:p>
          <a:p>
            <a:pPr marL="457200" lvl="1" indent="0">
              <a:buNone/>
            </a:pPr>
            <a:endParaRPr lang="en-US" dirty="0">
              <a:solidFill>
                <a:srgbClr val="266ED8"/>
              </a:solidFill>
            </a:endParaRPr>
          </a:p>
          <a:p>
            <a:pPr indent="-28575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266ED8"/>
                </a:solidFill>
              </a:rPr>
              <a:t>Does it matter when I eat?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266ED8"/>
                </a:solidFill>
              </a:rPr>
              <a:t>Intermittent Fasting/R.E.M Sleep</a:t>
            </a:r>
          </a:p>
          <a:p>
            <a:pPr marL="457200" lvl="1" indent="0">
              <a:buNone/>
            </a:pPr>
            <a:endParaRPr lang="en-US" dirty="0">
              <a:solidFill>
                <a:srgbClr val="266ED8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266ED8"/>
                </a:solidFill>
              </a:rPr>
              <a:t>I feel tired and stressed, how can I get my energy back?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266ED8"/>
                </a:solidFill>
              </a:rPr>
              <a:t>Fatigued adrenals</a:t>
            </a:r>
          </a:p>
          <a:p>
            <a:pPr marL="457200" lvl="1" indent="0">
              <a:buNone/>
            </a:pPr>
            <a:endParaRPr lang="en-US" dirty="0">
              <a:solidFill>
                <a:srgbClr val="266ED8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266ED8"/>
                </a:solidFill>
              </a:rPr>
              <a:t>Why does it seem harder to lose weight each time I diet?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266ED8"/>
                </a:solidFill>
              </a:rPr>
              <a:t>Metabolism</a:t>
            </a:r>
          </a:p>
          <a:p>
            <a:pPr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633687"/>
      </p:ext>
    </p:extLst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F44F6-95FF-4CDC-AA35-57CFD1FE6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37846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Fact or Fiction – Let’s play!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FBB72-6322-42FB-9FC6-56D548A28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7830562" cy="1974089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266ED8"/>
                </a:solidFill>
              </a:rPr>
              <a:t>“Obese” people are “</a:t>
            </a:r>
            <a:r>
              <a:rPr lang="en-US" sz="2800" i="1" dirty="0">
                <a:solidFill>
                  <a:srgbClr val="266ED8"/>
                </a:solidFill>
              </a:rPr>
              <a:t>unhealthy</a:t>
            </a:r>
            <a:r>
              <a:rPr lang="en-US" sz="2800" dirty="0">
                <a:solidFill>
                  <a:srgbClr val="266ED8"/>
                </a:solidFill>
              </a:rPr>
              <a:t>,” and “thin” people are “</a:t>
            </a:r>
            <a:r>
              <a:rPr lang="en-US" sz="2800" i="1" dirty="0">
                <a:solidFill>
                  <a:srgbClr val="266ED8"/>
                </a:solidFill>
              </a:rPr>
              <a:t>healthy</a:t>
            </a:r>
            <a:r>
              <a:rPr lang="en-US" sz="2800" dirty="0">
                <a:solidFill>
                  <a:srgbClr val="266ED8"/>
                </a:solidFill>
              </a:rPr>
              <a:t>?</a:t>
            </a:r>
          </a:p>
          <a:p>
            <a:pPr lvl="1"/>
            <a:r>
              <a:rPr lang="en-US" sz="2800" dirty="0">
                <a:solidFill>
                  <a:srgbClr val="266ED8"/>
                </a:solidFill>
              </a:rPr>
              <a:t>Fact or </a:t>
            </a:r>
            <a:r>
              <a:rPr lang="en-US" sz="2800" dirty="0">
                <a:solidFill>
                  <a:schemeClr val="accent1"/>
                </a:solidFill>
              </a:rPr>
              <a:t>Fiction?</a:t>
            </a:r>
          </a:p>
        </p:txBody>
      </p:sp>
      <p:pic>
        <p:nvPicPr>
          <p:cNvPr id="1028" name="Picture 4" descr="Image result for obese cartoon vs thin">
            <a:extLst>
              <a:ext uri="{FF2B5EF4-FFF2-40B4-BE49-F238E27FC236}">
                <a16:creationId xmlns:a16="http://schemas.microsoft.com/office/drawing/2014/main" id="{ED4C73DF-28CA-41A3-BACF-EA8E4BDCF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826" y="3147633"/>
            <a:ext cx="3091070" cy="210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996859"/>
      </p:ext>
    </p:extLst>
  </p:cSld>
  <p:clrMapOvr>
    <a:masterClrMapping/>
  </p:clrMapOvr>
  <p:transition spd="slow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43F6A-5207-4BD6-8E4E-6CAA4EFCE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Fact or Fiction – Let’s play!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E7310-EB01-415D-8652-0C0CC30EB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1576524"/>
          </a:xfrm>
        </p:spPr>
        <p:txBody>
          <a:bodyPr/>
          <a:lstStyle/>
          <a:p>
            <a:r>
              <a:rPr lang="en-US" sz="2800" dirty="0">
                <a:solidFill>
                  <a:srgbClr val="266ED8"/>
                </a:solidFill>
              </a:rPr>
              <a:t>Eat less, move more?</a:t>
            </a:r>
          </a:p>
          <a:p>
            <a:pPr lvl="1"/>
            <a:r>
              <a:rPr lang="en-US" sz="2800" dirty="0">
                <a:solidFill>
                  <a:schemeClr val="accent1"/>
                </a:solidFill>
              </a:rPr>
              <a:t>Fact </a:t>
            </a:r>
            <a:r>
              <a:rPr lang="en-US" sz="2800" dirty="0">
                <a:solidFill>
                  <a:srgbClr val="266ED8"/>
                </a:solidFill>
              </a:rPr>
              <a:t>or Fiction</a:t>
            </a:r>
          </a:p>
          <a:p>
            <a:pPr lvl="1"/>
            <a:endParaRPr lang="en-US" dirty="0"/>
          </a:p>
        </p:txBody>
      </p:sp>
      <p:sp>
        <p:nvSpPr>
          <p:cNvPr id="21506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8" name="AutoShape 4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Train_More_or_Eat_Les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6880" y="2772189"/>
            <a:ext cx="3640163" cy="265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8590"/>
      </p:ext>
    </p:extLst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Fact or Fiction – Let’s play!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1457254"/>
          </a:xfrm>
        </p:spPr>
        <p:txBody>
          <a:bodyPr/>
          <a:lstStyle/>
          <a:p>
            <a:r>
              <a:rPr lang="en-US" sz="2800" dirty="0"/>
              <a:t> </a:t>
            </a:r>
            <a:r>
              <a:rPr lang="en-US" sz="2800" b="1" dirty="0">
                <a:solidFill>
                  <a:srgbClr val="266ED8"/>
                </a:solidFill>
              </a:rPr>
              <a:t>Sleep</a:t>
            </a:r>
            <a:r>
              <a:rPr lang="en-US" sz="2800" dirty="0">
                <a:solidFill>
                  <a:srgbClr val="266ED8"/>
                </a:solidFill>
              </a:rPr>
              <a:t> Deprivation Causes </a:t>
            </a:r>
            <a:r>
              <a:rPr lang="en-US" sz="2800" b="1" dirty="0">
                <a:solidFill>
                  <a:srgbClr val="266ED8"/>
                </a:solidFill>
              </a:rPr>
              <a:t>Weight</a:t>
            </a:r>
            <a:r>
              <a:rPr lang="en-US" sz="2800" dirty="0">
                <a:solidFill>
                  <a:srgbClr val="266ED8"/>
                </a:solidFill>
              </a:rPr>
              <a:t> Gain. </a:t>
            </a:r>
          </a:p>
          <a:p>
            <a:pPr lvl="1"/>
            <a:r>
              <a:rPr lang="en-US" sz="2800" dirty="0">
                <a:solidFill>
                  <a:schemeClr val="accent1"/>
                </a:solidFill>
              </a:rPr>
              <a:t>Fact</a:t>
            </a:r>
            <a:r>
              <a:rPr lang="en-US" sz="2800" dirty="0">
                <a:solidFill>
                  <a:srgbClr val="266ED8"/>
                </a:solidFill>
              </a:rPr>
              <a:t> or Fiction?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19458" name="Picture 2" descr="Image result for sleep deprivation and weight g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2681" y="3351365"/>
            <a:ext cx="3686918" cy="244770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E0096-C343-40DB-BA59-A6B3FF19B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Fact or Fiction – Let’s play!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EF562-BF49-4862-8CA7-0E571AEC0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62415"/>
            <a:ext cx="8596668" cy="3880773"/>
          </a:xfrm>
        </p:spPr>
        <p:txBody>
          <a:bodyPr/>
          <a:lstStyle/>
          <a:p>
            <a:r>
              <a:rPr lang="en-US" sz="2800" dirty="0">
                <a:solidFill>
                  <a:srgbClr val="266ED8"/>
                </a:solidFill>
              </a:rPr>
              <a:t>Carbohydrates are bad?</a:t>
            </a:r>
          </a:p>
          <a:p>
            <a:pPr lvl="1"/>
            <a:r>
              <a:rPr lang="en-US" sz="2800" dirty="0">
                <a:solidFill>
                  <a:srgbClr val="266ED8"/>
                </a:solidFill>
              </a:rPr>
              <a:t>Fact or </a:t>
            </a:r>
            <a:r>
              <a:rPr lang="en-US" sz="2800" dirty="0">
                <a:solidFill>
                  <a:schemeClr val="accent1"/>
                </a:solidFill>
              </a:rPr>
              <a:t>Fiction?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5362" name="Picture 2" descr="Image result for carbohydrates are b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01937" y="3016941"/>
            <a:ext cx="5118654" cy="26086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0743607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62CE1-E5F2-499A-893E-6CDB56CA7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Fact or Fiction – Let’s play!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E4B84-9CBA-4FD9-8D6D-F9747E93C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266ED8"/>
                </a:solidFill>
              </a:rPr>
              <a:t>Eating fat makes you fat!</a:t>
            </a:r>
          </a:p>
          <a:p>
            <a:pPr lvl="1"/>
            <a:r>
              <a:rPr lang="en-US" sz="2800" dirty="0">
                <a:solidFill>
                  <a:srgbClr val="266ED8"/>
                </a:solidFill>
              </a:rPr>
              <a:t>Fact or </a:t>
            </a:r>
            <a:r>
              <a:rPr lang="en-US" sz="2800" dirty="0">
                <a:solidFill>
                  <a:schemeClr val="accent1"/>
                </a:solidFill>
              </a:rPr>
              <a:t>Fiction?</a:t>
            </a:r>
          </a:p>
        </p:txBody>
      </p:sp>
      <p:pic>
        <p:nvPicPr>
          <p:cNvPr id="11266" name="Picture 2" descr="Image result for good fat bad fa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401" y="3016180"/>
            <a:ext cx="4476750" cy="22193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8888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Fact or Fiction – Let’s play!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266ED8"/>
                </a:solidFill>
              </a:rPr>
              <a:t>Water is important for weight loss?</a:t>
            </a:r>
          </a:p>
          <a:p>
            <a:pPr lvl="1"/>
            <a:r>
              <a:rPr lang="en-US" sz="2800" dirty="0">
                <a:solidFill>
                  <a:schemeClr val="accent1"/>
                </a:solidFill>
              </a:rPr>
              <a:t>Fact </a:t>
            </a:r>
            <a:r>
              <a:rPr lang="en-US" sz="2800" dirty="0">
                <a:solidFill>
                  <a:srgbClr val="266ED8"/>
                </a:solidFill>
              </a:rPr>
              <a:t>or Fiction?</a:t>
            </a:r>
          </a:p>
        </p:txBody>
      </p:sp>
      <p:pic>
        <p:nvPicPr>
          <p:cNvPr id="15362" name="Picture 2" descr="Image result for water and weight los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85993" y="3129515"/>
            <a:ext cx="3549804" cy="24363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1375</TotalTime>
  <Words>357</Words>
  <Application>Microsoft Office PowerPoint</Application>
  <PresentationFormat>Widescreen</PresentationFormat>
  <Paragraphs>75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Montserrat Black</vt:lpstr>
      <vt:lpstr>Trebuchet MS</vt:lpstr>
      <vt:lpstr>Wingdings</vt:lpstr>
      <vt:lpstr>Wingdings 3</vt:lpstr>
      <vt:lpstr>Facet</vt:lpstr>
      <vt:lpstr>Why Can’t I Lose Weight!?! Workshop</vt:lpstr>
      <vt:lpstr>I Got My Life Back!</vt:lpstr>
      <vt:lpstr>Why???  Let’s get to the questions!</vt:lpstr>
      <vt:lpstr>Fact or Fiction – Let’s play!</vt:lpstr>
      <vt:lpstr>Fact or Fiction – Let’s play!</vt:lpstr>
      <vt:lpstr>Fact or Fiction – Let’s play!</vt:lpstr>
      <vt:lpstr>Fact or Fiction – Let’s play!</vt:lpstr>
      <vt:lpstr>Fact or Fiction – Let’s play!</vt:lpstr>
      <vt:lpstr>Fact or Fiction – Let’s play!</vt:lpstr>
      <vt:lpstr>Fact or Fiction – Let’s play!</vt:lpstr>
      <vt:lpstr>Fact or Fiction – Let’s play!</vt:lpstr>
      <vt:lpstr>Fact or Fiction – Let’s play!</vt:lpstr>
      <vt:lpstr>Now for the RAW Truth! </vt:lpstr>
      <vt:lpstr>What is your “WHY”? </vt:lpstr>
      <vt:lpstr>Today, all of you will be blessed with a Complimentary Body Comp Analysis!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Best Weight Workshop</dc:title>
  <dc:creator>above and beyond 5</dc:creator>
  <cp:lastModifiedBy>User</cp:lastModifiedBy>
  <cp:revision>114</cp:revision>
  <cp:lastPrinted>2018-05-18T17:21:35Z</cp:lastPrinted>
  <dcterms:created xsi:type="dcterms:W3CDTF">2018-05-02T19:26:54Z</dcterms:created>
  <dcterms:modified xsi:type="dcterms:W3CDTF">2019-02-01T16:06:43Z</dcterms:modified>
</cp:coreProperties>
</file>