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263" r:id="rId3"/>
    <p:sldId id="262" r:id="rId4"/>
    <p:sldId id="259" r:id="rId5"/>
    <p:sldId id="260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9095" autoAdjust="0"/>
  </p:normalViewPr>
  <p:slideViewPr>
    <p:cSldViewPr snapToGrid="0">
      <p:cViewPr varScale="1">
        <p:scale>
          <a:sx n="102" d="100"/>
          <a:sy n="102" d="100"/>
        </p:scale>
        <p:origin x="15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B6305-B9E7-450A-80F5-5864C957F61D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D4B7-3741-4820-BA99-8D28FE7E9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</a:t>
            </a:r>
            <a:r>
              <a:rPr lang="en-US" sz="1000" baseline="0" dirty="0"/>
              <a:t>p #1: Solution – I am willing to change, I’m am willing to release the negative thoughts that I have created and speak my new beliefs into being.</a:t>
            </a:r>
          </a:p>
          <a:p>
            <a:r>
              <a:rPr lang="en-US" sz="1000" baseline="0" dirty="0"/>
              <a:t>Example of SMART goals:</a:t>
            </a:r>
          </a:p>
          <a:p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Specific: I will continue to eat clean Monday - Friday (following protocols I learned in </a:t>
            </a:r>
            <a:r>
              <a:rPr lang="en-US" sz="1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SprintSet</a:t>
            </a:r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I will increase exercise by walking Monday, Wednesday and Friday for 30 minutes. </a:t>
            </a:r>
          </a:p>
          <a:p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Measureable: I will record my food intake and exercise in a journal daily.</a:t>
            </a:r>
          </a:p>
          <a:p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Attainable: Is this goal attainable? Yes, as it is a reasonable goal.</a:t>
            </a:r>
          </a:p>
          <a:p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Relevant: Eating clean Monday – Friday will ensure that I continue to maintain my weight and health goals. Exercise will ensure that not only am I consuming a healthy diet but I am reducing stress levels and getting proper sleep.</a:t>
            </a:r>
          </a:p>
          <a:p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Time-based: I will continue this plan for the next six weeks. I will re-access once completed and goal has been attained.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Tip</a:t>
            </a:r>
            <a:r>
              <a:rPr lang="en-US" sz="1800" baseline="0" dirty="0"/>
              <a:t> #3: </a:t>
            </a:r>
            <a:r>
              <a:rPr lang="en-US" sz="1800" dirty="0"/>
              <a:t>Most are dehydrated and don’t know it and they mistake thirst for hunger.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Tip</a:t>
            </a:r>
            <a:r>
              <a:rPr lang="en-US" sz="1800" baseline="0" dirty="0"/>
              <a:t> #4: </a:t>
            </a:r>
            <a:r>
              <a:rPr lang="en-US" sz="1800" dirty="0"/>
              <a:t>If liver is toxic &amp; sluggish, fats (even </a:t>
            </a:r>
            <a:r>
              <a:rPr lang="en-US" sz="1800" baseline="0" dirty="0"/>
              <a:t>healthy ones) will cause weight gain &amp; interfere with weight loss (explain “sprints”)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 #7: Lack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sleep can cause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levels of a hunger hormone called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ghrelin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decreased levels of the satiety/fullness hormone called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leptin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this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lead to overeating and weight gain.</a:t>
            </a:r>
            <a:endParaRPr lang="en-US" sz="1200" dirty="0"/>
          </a:p>
          <a:p>
            <a:pPr>
              <a:buFontTx/>
              <a:buChar char="-"/>
            </a:pPr>
            <a:endParaRPr lang="en-US" sz="1200" dirty="0"/>
          </a:p>
          <a:p>
            <a:pPr>
              <a:buFontTx/>
              <a:buNone/>
            </a:pPr>
            <a:r>
              <a:rPr lang="en-US" sz="1200" dirty="0"/>
              <a:t>Tip #8: Stress=</a:t>
            </a:r>
            <a:r>
              <a:rPr lang="en-US" sz="1200" baseline="0" dirty="0"/>
              <a:t> comfort food</a:t>
            </a:r>
          </a:p>
          <a:p>
            <a:pPr>
              <a:buFontTx/>
              <a:buNone/>
            </a:pPr>
            <a:r>
              <a:rPr lang="en-US" sz="1200" baseline="0" dirty="0"/>
              <a:t>            Box breathing</a:t>
            </a:r>
            <a:endParaRPr lang="en-US" sz="1200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D4B7-3741-4820-BA99-8D28FE7E95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9730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31ECF6-501A-4C41-AB8E-1E9BCDEF0530}" type="slidenum">
              <a:rPr lang="en-US" altLang="en-US" smtClean="0">
                <a:solidFill>
                  <a:prstClr val="black"/>
                </a:solidFill>
              </a:rPr>
              <a:pPr defTabSz="89730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DE89-70D8-4F4F-A3CC-020DDE92509E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90B0-4F0F-4233-AA40-9406A1F80A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473F-83CD-49F5-9E22-44EAE25726BB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5803-E41D-4CCC-8B11-5DA6E9528B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6BB8-BFB1-456A-9544-FB5514C43954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096D-0CFC-4D4F-B7FE-5747B3D46A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EFF-5DBC-48BE-9A5A-011945FD9F75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FF73-36CA-43D8-96C3-F3A32F0E4C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C23-E6BA-4724-A3FC-4B65946B397E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A0B-29A7-413D-9F9E-A4316ECDDD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0848-8261-45C6-ABEE-0F08FBBA49E6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BDFF-3526-42BD-8791-CF5AD8C1D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DD24-8109-441F-A1AE-085EB6995758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DEA7-7476-4230-BA4D-674122531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5928-0D85-47D7-925C-C04C305796DB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4667-BCB0-49CB-AED3-B020B9073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101A-3130-4116-B7AE-08100347B791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815E-8999-45F8-9BE6-ECAC8E0B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3B6A-8883-40BD-92E1-228372A78654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FD0C-A1C8-4103-8B95-6D4145312B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2C41-36DA-48EA-A913-4432F9DC7F1B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A86-2981-4C38-99BB-C76FB21A90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B288AA46-34B2-42C3-AE11-005A6454AA55}" type="datetime1">
              <a:rPr lang="en-US" altLang="zh-CN"/>
              <a:pPr>
                <a:defRPr/>
              </a:pPr>
              <a:t>4/3/19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41F1C6C0-BE1C-4203-8B85-1328617E3C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The Easiest Pounds To Lose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Are The Ones You Don’t Gain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14, 2018 @ 6:30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02" y="187651"/>
            <a:ext cx="10515600" cy="959178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EMBRACE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02" y="933887"/>
            <a:ext cx="10515600" cy="571117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#1: You better believe it!</a:t>
            </a:r>
          </a:p>
          <a:p>
            <a:pPr lvl="1"/>
            <a:r>
              <a:rPr lang="en-US" sz="1800" dirty="0"/>
              <a:t>What negative patterns or beliefs have you created?</a:t>
            </a:r>
          </a:p>
          <a:p>
            <a:pPr lvl="1"/>
            <a:r>
              <a:rPr lang="en-US" sz="1800" dirty="0"/>
              <a:t>The thoughts you choose and the beliefs  you have effect your ability to embrace the challenge of health and declare your success</a:t>
            </a:r>
          </a:p>
          <a:p>
            <a:pPr marL="457200" lvl="1" indent="0">
              <a:buNone/>
            </a:pPr>
            <a:r>
              <a:rPr lang="en-US" sz="1800" b="1" dirty="0"/>
              <a:t>Solution:</a:t>
            </a:r>
          </a:p>
          <a:p>
            <a:pPr lvl="1"/>
            <a:r>
              <a:rPr lang="en-US" sz="1800" dirty="0"/>
              <a:t>If you want to change: think it, say it and believe it!</a:t>
            </a:r>
          </a:p>
          <a:p>
            <a:pPr marL="0" indent="0">
              <a:buNone/>
            </a:pPr>
            <a:endParaRPr lang="en-US" sz="1800" b="1" dirty="0">
              <a:solidFill>
                <a:srgbClr val="DD4A1E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#2 – Pump it Up!</a:t>
            </a:r>
          </a:p>
          <a:p>
            <a:pPr lvl="1"/>
            <a:r>
              <a:rPr lang="en-US" sz="1800" dirty="0"/>
              <a:t>How long should it take to change a behavior and replace </a:t>
            </a:r>
          </a:p>
          <a:p>
            <a:pPr marL="457200" lvl="1" indent="0">
              <a:buNone/>
            </a:pPr>
            <a:r>
              <a:rPr lang="en-US" sz="1800" dirty="0"/>
              <a:t>     with a new one?</a:t>
            </a:r>
          </a:p>
          <a:p>
            <a:pPr lvl="1"/>
            <a:r>
              <a:rPr lang="en-US" sz="1800" b="1" dirty="0"/>
              <a:t>Solution: </a:t>
            </a:r>
            <a:r>
              <a:rPr lang="en-US" sz="1800" dirty="0"/>
              <a:t>Create SMART Goals for yourself:</a:t>
            </a:r>
          </a:p>
          <a:p>
            <a:pPr lvl="1"/>
            <a:r>
              <a:rPr lang="en-US" sz="1800" dirty="0"/>
              <a:t>SMART goals should be: specific, measurable, attainable, </a:t>
            </a:r>
          </a:p>
          <a:p>
            <a:pPr marL="457200" lvl="1" indent="0">
              <a:buNone/>
            </a:pPr>
            <a:r>
              <a:rPr lang="en-US" sz="1800" dirty="0"/>
              <a:t>     relevant and time-based.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5BF1D9-E2B1-C544-97DB-7C97092F9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30" y="2432224"/>
            <a:ext cx="4276073" cy="2919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75" y="732838"/>
            <a:ext cx="998688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#3: Have a Drink!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/>
              <a:t>How much water do you think you need per day?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Water is critical for all bodily functions including digestion and elimination.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Helps boost your metabolism, cleanse your body of toxins, and also acts as an appetite suppressant</a:t>
            </a:r>
          </a:p>
          <a:p>
            <a:pPr marL="457200" lvl="1" indent="0">
              <a:buNone/>
            </a:pPr>
            <a:r>
              <a:rPr lang="en-US" sz="1800" b="1" dirty="0"/>
              <a:t>Solution: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Carry a water bottle. Out of sight out of mind.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Add fresh lemon/lime, or fruits to jazz it up.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#4: Give Yourself A Break! </a:t>
            </a:r>
            <a:r>
              <a:rPr lang="en-US" sz="1800" dirty="0"/>
              <a:t>(I don’t mean a Kit-Kat….)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b="1" dirty="0"/>
              <a:t> </a:t>
            </a:r>
            <a:r>
              <a:rPr lang="en-US" sz="1800" b="1" dirty="0"/>
              <a:t>Are Your meals high in Carbohydrates &amp; Bad fats?</a:t>
            </a:r>
          </a:p>
          <a:p>
            <a:pPr lvl="2">
              <a:buFont typeface="Wingdings" pitchFamily="2" charset="2"/>
              <a:buChar char="§"/>
            </a:pPr>
            <a:endParaRPr lang="en-US" sz="1800" b="1" dirty="0"/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Add Protein And Healthy Fats And Veggies Instead as it will reduce Cravings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Portion control is important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Be selective not rigid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Cut back on taste testing</a:t>
            </a:r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  <a:p>
            <a:pPr lvl="1">
              <a:buNone/>
            </a:pPr>
            <a:endParaRPr lang="en-US" sz="1800" dirty="0"/>
          </a:p>
          <a:p>
            <a:pPr lvl="1">
              <a:buFont typeface="Wingdings" pitchFamily="2" charset="2"/>
              <a:buChar char="§"/>
            </a:pPr>
            <a:endParaRPr lang="en-US" sz="1400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425FF6-D4CA-E44A-9885-1ABFBFFAED0B}"/>
              </a:ext>
            </a:extLst>
          </p:cNvPr>
          <p:cNvSpPr txBox="1">
            <a:spLocks/>
          </p:cNvSpPr>
          <p:nvPr/>
        </p:nvSpPr>
        <p:spPr bwMode="auto">
          <a:xfrm>
            <a:off x="434775" y="0"/>
            <a:ext cx="10515600" cy="9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NOURISH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54C9F-272F-1141-9837-A3BE5FB80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143" y="3335664"/>
            <a:ext cx="3497023" cy="34970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692" y="909391"/>
            <a:ext cx="10515600" cy="4702628"/>
          </a:xfrm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#5: Slow Down! </a:t>
            </a:r>
          </a:p>
          <a:p>
            <a:pPr lvl="1"/>
            <a:r>
              <a:rPr lang="en-US" sz="1800" b="1" dirty="0"/>
              <a:t>Can eating too fast cause you to gain weight?</a:t>
            </a:r>
          </a:p>
          <a:p>
            <a:pPr marL="457200" lvl="1" indent="0">
              <a:buNone/>
            </a:pPr>
            <a:r>
              <a:rPr lang="en-US" sz="1800" b="1" dirty="0"/>
              <a:t>Solution:</a:t>
            </a:r>
          </a:p>
          <a:p>
            <a:pPr lvl="2"/>
            <a:r>
              <a:rPr lang="en-US" sz="1800" dirty="0"/>
              <a:t>Sit at table, not distracted by electronics (TV, phone, etc)</a:t>
            </a:r>
          </a:p>
          <a:p>
            <a:pPr lvl="2"/>
            <a:r>
              <a:rPr lang="en-US" sz="1800" dirty="0"/>
              <a:t>Practice Mindful eating,</a:t>
            </a:r>
          </a:p>
          <a:p>
            <a:pPr lvl="2"/>
            <a:r>
              <a:rPr lang="en-US" sz="1800" dirty="0"/>
              <a:t>Chew 20-30 times before swallowing </a:t>
            </a:r>
          </a:p>
          <a:p>
            <a:pPr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#6: Get Moving!</a:t>
            </a:r>
          </a:p>
          <a:p>
            <a:pPr lvl="1"/>
            <a:r>
              <a:rPr lang="en-US" sz="1800" b="1" dirty="0">
                <a:latin typeface="+mj-lt"/>
              </a:rPr>
              <a:t>Is sitting dangerous for your health?</a:t>
            </a:r>
          </a:p>
          <a:p>
            <a:pPr lvl="1"/>
            <a:r>
              <a:rPr lang="en-US" sz="1800" dirty="0">
                <a:latin typeface="+mj-lt"/>
              </a:rPr>
              <a:t>An average adult in the US sits for 9 to 11 hours a day. </a:t>
            </a:r>
          </a:p>
          <a:p>
            <a:pPr lvl="1"/>
            <a:r>
              <a:rPr lang="en-US" sz="1800" dirty="0">
                <a:latin typeface="+mj-lt"/>
              </a:rPr>
              <a:t>Studies show that those who sit longer are more likely to be overweight </a:t>
            </a:r>
          </a:p>
          <a:p>
            <a:pPr marL="457200" lvl="1" indent="0">
              <a:buNone/>
            </a:pPr>
            <a:r>
              <a:rPr lang="en-US" sz="1800" dirty="0">
                <a:latin typeface="+mj-lt"/>
              </a:rPr>
              <a:t>     AND also have higher risks of chronic diseases and early death. </a:t>
            </a: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Solution:</a:t>
            </a:r>
          </a:p>
          <a:p>
            <a:pPr lvl="2"/>
            <a:r>
              <a:rPr lang="en-US" sz="1800" dirty="0">
                <a:latin typeface="+mj-lt"/>
              </a:rPr>
              <a:t>Walk at least 30 minutes per day </a:t>
            </a:r>
          </a:p>
          <a:p>
            <a:pPr lvl="2"/>
            <a:r>
              <a:rPr lang="en-US" sz="1800" dirty="0">
                <a:latin typeface="+mj-lt"/>
              </a:rPr>
              <a:t>Get up every 15-30 min and stretch</a:t>
            </a:r>
          </a:p>
          <a:p>
            <a:pPr>
              <a:buNone/>
            </a:pPr>
            <a:endParaRPr lang="en-US" sz="1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285CFD-AA47-2C4E-A405-054D22C0458B}"/>
              </a:ext>
            </a:extLst>
          </p:cNvPr>
          <p:cNvSpPr txBox="1">
            <a:spLocks/>
          </p:cNvSpPr>
          <p:nvPr/>
        </p:nvSpPr>
        <p:spPr bwMode="auto">
          <a:xfrm>
            <a:off x="541692" y="156409"/>
            <a:ext cx="10515600" cy="9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MOVE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1AED3-F697-CB46-B479-F53D26C0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72" y="1897040"/>
            <a:ext cx="3196573" cy="31965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9" y="867103"/>
            <a:ext cx="10515600" cy="570351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#7: Check Out!</a:t>
            </a:r>
          </a:p>
          <a:p>
            <a:pPr lvl="1"/>
            <a:r>
              <a:rPr lang="en-US" sz="1800" b="1" dirty="0"/>
              <a:t>How  is lack of sleep linked to weight gain?</a:t>
            </a:r>
          </a:p>
          <a:p>
            <a:pPr lvl="1"/>
            <a:r>
              <a:rPr lang="en-US" sz="1800" dirty="0"/>
              <a:t>Those</a:t>
            </a:r>
            <a:r>
              <a:rPr lang="en-US" sz="1800" b="1" dirty="0"/>
              <a:t> </a:t>
            </a:r>
            <a:r>
              <a:rPr lang="en-US" sz="1800" dirty="0"/>
              <a:t>who don't get enough sleep are more likely to gain belly fat (visceral fat). </a:t>
            </a:r>
          </a:p>
          <a:p>
            <a:pPr marL="457200" lvl="1" indent="0">
              <a:buNone/>
            </a:pPr>
            <a:r>
              <a:rPr lang="en-US" sz="1800" b="1" dirty="0"/>
              <a:t>Solution:</a:t>
            </a:r>
          </a:p>
          <a:p>
            <a:pPr lvl="2"/>
            <a:r>
              <a:rPr lang="en-US" sz="1800" dirty="0"/>
              <a:t>Avoid electronics  1-2 hours prior to bedtime</a:t>
            </a:r>
          </a:p>
          <a:p>
            <a:pPr lvl="2"/>
            <a:r>
              <a:rPr lang="en-US" sz="1800" dirty="0"/>
              <a:t>Stop eating  2-3 hours  prior to bedtime</a:t>
            </a:r>
          </a:p>
          <a:p>
            <a:pPr lvl="2"/>
            <a:r>
              <a:rPr lang="en-US" sz="1800" dirty="0"/>
              <a:t>10 PM-2 AM are the hours our bodies heal and restore!</a:t>
            </a:r>
            <a:br>
              <a:rPr lang="en-US" sz="1800" dirty="0"/>
            </a:br>
            <a:endParaRPr lang="en-US" sz="1800" b="1" dirty="0">
              <a:solidFill>
                <a:srgbClr val="DD4A1E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DD4A1E"/>
                </a:solidFill>
              </a:rPr>
              <a:t>Tip #8: Quiet Your Soul! </a:t>
            </a:r>
          </a:p>
          <a:p>
            <a:pPr lvl="1"/>
            <a:r>
              <a:rPr lang="en-US" sz="1800" b="1" dirty="0"/>
              <a:t>How do you de-stress?</a:t>
            </a:r>
          </a:p>
          <a:p>
            <a:pPr lvl="1"/>
            <a:r>
              <a:rPr lang="en-US" sz="1800" dirty="0"/>
              <a:t>Studies show that high and sustained stress levels are linked to belly fat. </a:t>
            </a:r>
          </a:p>
          <a:p>
            <a:pPr marL="457200" lvl="1" indent="0">
              <a:buNone/>
            </a:pPr>
            <a:r>
              <a:rPr lang="en-US" sz="1800" b="1" dirty="0"/>
              <a:t>Solution:</a:t>
            </a:r>
          </a:p>
          <a:p>
            <a:pPr lvl="2"/>
            <a:r>
              <a:rPr lang="en-US" sz="1800" b="1" dirty="0"/>
              <a:t> </a:t>
            </a:r>
            <a:r>
              <a:rPr lang="en-US" sz="1800" dirty="0"/>
              <a:t>Address the 3T’s (Thoughts, Toxins, Traumas)</a:t>
            </a:r>
          </a:p>
          <a:p>
            <a:pPr lvl="2"/>
            <a:r>
              <a:rPr lang="en-US" sz="1800" dirty="0" err="1"/>
              <a:t>Breathe,Turn</a:t>
            </a:r>
            <a:r>
              <a:rPr lang="en-US" sz="1800" dirty="0"/>
              <a:t> down lights and turn on some calming music </a:t>
            </a:r>
          </a:p>
          <a:p>
            <a:pPr lvl="2"/>
            <a:r>
              <a:rPr lang="en-US" sz="1800" dirty="0"/>
              <a:t>Reduce caffeine intake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9BB665-4509-5646-A051-9CDBDE81F28E}"/>
              </a:ext>
            </a:extLst>
          </p:cNvPr>
          <p:cNvSpPr txBox="1">
            <a:spLocks/>
          </p:cNvSpPr>
          <p:nvPr/>
        </p:nvSpPr>
        <p:spPr bwMode="auto">
          <a:xfrm>
            <a:off x="482639" y="156410"/>
            <a:ext cx="10515600" cy="9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RENEW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D12D6-6882-C64B-8F9E-098C8C1D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71" y="2701448"/>
            <a:ext cx="3717165" cy="2534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75" y="1662545"/>
            <a:ext cx="7782299" cy="4073856"/>
          </a:xfrm>
        </p:spPr>
        <p:txBody>
          <a:bodyPr/>
          <a:lstStyle/>
          <a:p>
            <a:pPr marL="514350" indent="-514350">
              <a:buNone/>
            </a:pPr>
            <a:r>
              <a:rPr lang="en-US" sz="1800" b="1" dirty="0">
                <a:solidFill>
                  <a:srgbClr val="DD4A1E"/>
                </a:solidFill>
              </a:rPr>
              <a:t>Practice Mindful Eating</a:t>
            </a:r>
          </a:p>
          <a:p>
            <a:pPr marL="971550" lvl="1" indent="-514350"/>
            <a:r>
              <a:rPr lang="en-US" sz="1600" dirty="0"/>
              <a:t>Nourish without distractions, including work and electronics.</a:t>
            </a:r>
          </a:p>
          <a:p>
            <a:pPr marL="971550" lvl="1" indent="-514350"/>
            <a:r>
              <a:rPr lang="en-US" sz="1600" dirty="0"/>
              <a:t>Eat slowly and chew your food thoroughly, which will allow you to better recognize your body's signals of fullness and consume fewer calories</a:t>
            </a:r>
          </a:p>
          <a:p>
            <a:pPr marL="514350" indent="-514350">
              <a:buNone/>
            </a:pPr>
            <a:r>
              <a:rPr lang="en-US" sz="1800" b="1" dirty="0">
                <a:solidFill>
                  <a:srgbClr val="DD4A1E"/>
                </a:solidFill>
              </a:rPr>
              <a:t>Don’t Skip Meals</a:t>
            </a:r>
          </a:p>
          <a:p>
            <a:pPr marL="971550" lvl="1" indent="-514350"/>
            <a:r>
              <a:rPr lang="en-US" sz="1600" dirty="0"/>
              <a:t>Skipping meals in anticipation of saving room for the big meal will work against you. This slows metabolism and can trigger overeating.</a:t>
            </a:r>
          </a:p>
          <a:p>
            <a:pPr marL="514350" indent="-514350">
              <a:buNone/>
            </a:pPr>
            <a:r>
              <a:rPr lang="en-US" sz="1800" b="1" dirty="0">
                <a:solidFill>
                  <a:srgbClr val="DD4A1E"/>
                </a:solidFill>
              </a:rPr>
              <a:t>Stay Hydrated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Water is critical for all bodily functions including digestion and elimination.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Helps boost your metabolism, cleanse your body of toxins, and also acts as an appetite suppressant</a:t>
            </a:r>
          </a:p>
          <a:p>
            <a:pPr marL="971550" lvl="1" indent="-514350">
              <a:buNone/>
            </a:pPr>
            <a:endParaRPr lang="en-US" sz="1600" dirty="0">
              <a:latin typeface="Arial Narrow" pitchFamily="34" charset="0"/>
            </a:endParaRPr>
          </a:p>
          <a:p>
            <a:pPr marL="514350" indent="-514350">
              <a:buNone/>
            </a:pPr>
            <a:endParaRPr lang="en-US" sz="20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1C84CB-3824-3248-A2BE-120DDAA0F314}"/>
              </a:ext>
            </a:extLst>
          </p:cNvPr>
          <p:cNvSpPr txBox="1">
            <a:spLocks/>
          </p:cNvSpPr>
          <p:nvPr/>
        </p:nvSpPr>
        <p:spPr bwMode="auto">
          <a:xfrm>
            <a:off x="434775" y="498763"/>
            <a:ext cx="10515600" cy="11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HOW TO EMBRACE, NOURISH, MOVE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AND RENEW DURING THE HOLIDAYS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D3C3C-9918-9C46-A0ED-DFAAE5FAC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74" y="2126644"/>
            <a:ext cx="3505310" cy="34970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Composition Analysis/Personal Coaching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F13E1-59C8-CD49-A751-0EEF1863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6" y="1911013"/>
            <a:ext cx="2875149" cy="2702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B13F6-0AD6-2F4F-9DE2-0AEEF0D1D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31" y="1911013"/>
            <a:ext cx="2817486" cy="2719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1973" y="4865702"/>
            <a:ext cx="192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Body </a:t>
            </a:r>
            <a:r>
              <a:rPr lang="en-US" b="1"/>
              <a:t>fat loss</a:t>
            </a:r>
          </a:p>
          <a:p>
            <a:pPr algn="ctr"/>
            <a:r>
              <a:rPr lang="en-US" b="1"/>
              <a:t> 9.7% &amp; 39.8lbs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79080" y="4846875"/>
            <a:ext cx="192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Body fat loss 15.3% &amp; 82.8lbs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6089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Today, all of you will be blessed with a Complimentary Body Comp Analysis!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19B36-75E3-254A-8CFD-27238A39C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82" y="2425978"/>
            <a:ext cx="3201313" cy="32927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00051" y="-65908"/>
            <a:ext cx="12992101" cy="6946901"/>
          </a:xfrm>
          <a:prstGeom prst="rect">
            <a:avLst/>
          </a:prstGeom>
          <a:solidFill>
            <a:srgbClr val="E25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017313" y="2612042"/>
            <a:ext cx="8333953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charset="0"/>
                <a:ea typeface="SimSun" panose="02010600030101010101" pitchFamily="2" charset="-122"/>
                <a:cs typeface="+mn-cs"/>
              </a:rPr>
              <a:t>SprintSet</a:t>
            </a:r>
            <a:r>
              <a:rPr kumimoji="0" lang="en-US" altLang="zh-C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charset="0"/>
                <a:ea typeface="SimSun" panose="02010600030101010101" pitchFamily="2" charset="-122"/>
                <a:cs typeface="+mn-cs"/>
              </a:rPr>
              <a:t> No Regret!</a:t>
            </a:r>
          </a:p>
        </p:txBody>
      </p:sp>
      <p:pic>
        <p:nvPicPr>
          <p:cNvPr id="16389" name="Content Placeholder 1" descr="ro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9052" y="2367418"/>
            <a:ext cx="4504869" cy="4504869"/>
          </a:xfrm>
        </p:spPr>
      </p:pic>
      <p:pic>
        <p:nvPicPr>
          <p:cNvPr id="16390" name="Content Placeholder 8" descr="as-seen-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313" y="4187481"/>
            <a:ext cx="6027737" cy="2035175"/>
          </a:xfrm>
        </p:spPr>
      </p:pic>
      <p:pic>
        <p:nvPicPr>
          <p:cNvPr id="16391" name="Picture 10" descr="white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" y="822325"/>
            <a:ext cx="56343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28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6225</TotalTime>
  <Words>731</Words>
  <Application>Microsoft Macintosh PowerPoint</Application>
  <PresentationFormat>Widescreen</PresentationFormat>
  <Paragraphs>100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SimSun</vt:lpstr>
      <vt:lpstr>Arial</vt:lpstr>
      <vt:lpstr>Arial Narrow</vt:lpstr>
      <vt:lpstr>Calibri</vt:lpstr>
      <vt:lpstr>Calibri Light</vt:lpstr>
      <vt:lpstr>Montserrat Black</vt:lpstr>
      <vt:lpstr>Wingdings</vt:lpstr>
      <vt:lpstr>1_Office Theme</vt:lpstr>
      <vt:lpstr>The Easiest Pounds To Lose  Are The Ones You Don’t Gain</vt:lpstr>
      <vt:lpstr>EMBRACE</vt:lpstr>
      <vt:lpstr>PowerPoint Presentation</vt:lpstr>
      <vt:lpstr>PowerPoint Presentation</vt:lpstr>
      <vt:lpstr>PowerPoint Presentation</vt:lpstr>
      <vt:lpstr>PowerPoint Presentation</vt:lpstr>
      <vt:lpstr>Body Composition Analysis/Personal Coaching</vt:lpstr>
      <vt:lpstr>Today, all of you will be blessed with a Complimentary Body Comp Analysis!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SS for Life Conversion</dc:subject>
  <dc:creator>Connie Traphagen</dc:creator>
  <cp:lastModifiedBy>Microsoft Office User</cp:lastModifiedBy>
  <cp:revision>155</cp:revision>
  <dcterms:created xsi:type="dcterms:W3CDTF">2018-03-16T21:41:00Z</dcterms:created>
  <dcterms:modified xsi:type="dcterms:W3CDTF">2019-04-03T14:41:11Z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