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8" r:id="rId2"/>
    <p:sldId id="259" r:id="rId3"/>
    <p:sldId id="260" r:id="rId4"/>
    <p:sldId id="262" r:id="rId5"/>
    <p:sldId id="265" r:id="rId6"/>
    <p:sldId id="263" r:id="rId7"/>
    <p:sldId id="26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68" autoAdjust="0"/>
    <p:restoredTop sz="94660"/>
  </p:normalViewPr>
  <p:slideViewPr>
    <p:cSldViewPr snapToGrid="0">
      <p:cViewPr varScale="1">
        <p:scale>
          <a:sx n="72" d="100"/>
          <a:sy n="72" d="100"/>
        </p:scale>
        <p:origin x="744" y="5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4B6305-B9E7-450A-80F5-5864C957F61D}" type="datetimeFigureOut">
              <a:rPr lang="en-US" smtClean="0"/>
              <a:pPr/>
              <a:t>1/20/2020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B1D4B7-3741-4820-BA99-8D28FE7E95C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1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8DDE89-70D8-4F4F-A3CC-020DDE92509E}" type="datetime1">
              <a:rPr lang="en-US" altLang="zh-CN"/>
              <a:pPr>
                <a:defRPr/>
              </a:pPr>
              <a:t>1/20/2020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9390B0-4F0F-4233-AA40-9406A1F80A5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noProof="1"/>
              <a:t>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11473F-83CD-49F5-9E22-44EAE25726BB}" type="datetime1">
              <a:rPr lang="en-US" altLang="zh-CN"/>
              <a:pPr>
                <a:defRPr/>
              </a:pPr>
              <a:t>1/20/2020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FB5803-E41D-4CCC-8B11-5DA6E9528BD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noProof="1"/>
              <a:t>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1E6BB8-BFB1-456A-9544-FB5514C43954}" type="datetime1">
              <a:rPr lang="en-US" altLang="zh-CN"/>
              <a:pPr>
                <a:defRPr/>
              </a:pPr>
              <a:t>1/20/2020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B0096D-0CFC-4D4F-B7FE-5747B3D46AD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1"/>
              <a:t>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583EFF-5DBC-48BE-9A5A-011945FD9F75}" type="datetime1">
              <a:rPr lang="en-US" altLang="zh-CN"/>
              <a:pPr>
                <a:defRPr/>
              </a:pPr>
              <a:t>1/20/2020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19FF73-36CA-43D8-96C3-F3A32F0E4C3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1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CBC23-E6BA-4724-A3FC-4B65946B397E}" type="datetime1">
              <a:rPr lang="en-US" altLang="zh-CN"/>
              <a:pPr>
                <a:defRPr/>
              </a:pPr>
              <a:t>1/20/2020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BE1A0B-29A7-413D-9F9E-A4316ECDDDF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noProof="1"/>
              <a:t>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noProof="1"/>
              <a:t>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5F0848-8261-45C6-ABEE-0F08FBBA49E6}" type="datetime1">
              <a:rPr lang="en-US" altLang="zh-CN"/>
              <a:pPr>
                <a:defRPr/>
              </a:pPr>
              <a:t>1/20/2020</a:t>
            </a:fld>
            <a:endParaRPr lang="en-US" altLang="zh-C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72BDFF-3526-42BD-8791-CF5AD8C1DF9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1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noProof="1"/>
              <a:t>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1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noProof="1"/>
              <a:t>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6DD24-8109-441F-A1AE-085EB6995758}" type="datetime1">
              <a:rPr lang="en-US" altLang="zh-CN"/>
              <a:pPr>
                <a:defRPr/>
              </a:pPr>
              <a:t>1/20/2020</a:t>
            </a:fld>
            <a:endParaRPr lang="en-US" altLang="zh-CN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B3DEA7-7476-4230-BA4D-674122531C9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BB5928-0D85-47D7-925C-C04C305796DB}" type="datetime1">
              <a:rPr lang="en-US" altLang="zh-CN"/>
              <a:pPr>
                <a:defRPr/>
              </a:pPr>
              <a:t>1/20/2020</a:t>
            </a:fld>
            <a:endParaRPr lang="en-US" altLang="zh-C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074667-BCB0-49CB-AED3-B020B907391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24101A-3130-4116-B7AE-08100347B791}" type="datetime1">
              <a:rPr lang="en-US" altLang="zh-CN"/>
              <a:pPr>
                <a:defRPr/>
              </a:pPr>
              <a:t>1/20/2020</a:t>
            </a:fld>
            <a:endParaRPr lang="en-US" altLang="zh-CN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B5815E-8999-45F8-9BE6-ECAC8E0B850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1"/>
              <a:t>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1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793B6A-8883-40BD-92E1-228372A78654}" type="datetime1">
              <a:rPr lang="en-US" altLang="zh-CN"/>
              <a:pPr>
                <a:defRPr/>
              </a:pPr>
              <a:t>1/20/2020</a:t>
            </a:fld>
            <a:endParaRPr lang="en-US" altLang="zh-C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5FFD0C-A1C8-4103-8B95-6D4145312B8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1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1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272C41-36DA-48EA-A913-4432F9DC7F1B}" type="datetime1">
              <a:rPr lang="en-US" altLang="zh-CN"/>
              <a:pPr>
                <a:defRPr/>
              </a:pPr>
              <a:t>1/20/2020</a:t>
            </a:fld>
            <a:endParaRPr lang="en-US" altLang="zh-C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3FA86-2981-4C38-99BB-C76FB21A90F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zh-CN"/>
              <a:t>Click to edit Master title style</a:t>
            </a:r>
          </a:p>
        </p:txBody>
      </p:sp>
      <p:sp>
        <p:nvSpPr>
          <p:cNvPr id="1027" name="Text Placeholder 2"/>
          <p:cNvSpPr>
            <a:spLocks noGrp="1" noChangeArrowheads="1"/>
          </p:cNvSpPr>
          <p:nvPr>
            <p:ph type="body" idx="9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eaLnBrk="1" hangingPunct="1">
              <a:defRPr sz="1200">
                <a:solidFill>
                  <a:srgbClr val="898989"/>
                </a:solidFill>
                <a:ea typeface="SimSun" panose="02010600030101010101" pitchFamily="2" charset="-122"/>
              </a:defRPr>
            </a:lvl1pPr>
          </a:lstStyle>
          <a:p>
            <a:pPr>
              <a:defRPr/>
            </a:pPr>
            <a:fld id="{B288AA46-34B2-42C3-AE11-005A6454AA55}" type="datetime1">
              <a:rPr lang="en-US" altLang="zh-CN"/>
              <a:pPr>
                <a:defRPr/>
              </a:pPr>
              <a:t>1/20/2020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ctr" eaLnBrk="1" hangingPunct="1">
              <a:defRPr sz="1200">
                <a:solidFill>
                  <a:srgbClr val="898989"/>
                </a:solidFill>
                <a:ea typeface="SimSun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 eaLnBrk="1" hangingPunct="1">
              <a:defRPr sz="1200">
                <a:solidFill>
                  <a:srgbClr val="898989"/>
                </a:solidFill>
                <a:ea typeface="SimSun" panose="02010600030101010101" pitchFamily="2" charset="-122"/>
              </a:defRPr>
            </a:lvl1pPr>
          </a:lstStyle>
          <a:p>
            <a:pPr>
              <a:defRPr/>
            </a:pPr>
            <a:fld id="{41F1C6C0-BE1C-4203-8B85-1328617E3C7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  <p:pic>
        <p:nvPicPr>
          <p:cNvPr id="1031" name="Picture 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736035" y="1148867"/>
            <a:ext cx="8719930" cy="2387600"/>
          </a:xfrm>
        </p:spPr>
        <p:txBody>
          <a:bodyPr/>
          <a:lstStyle/>
          <a:p>
            <a:r>
              <a:rPr lang="en-US" sz="3600" dirty="0">
                <a:solidFill>
                  <a:schemeClr val="accent2"/>
                </a:solidFill>
                <a:latin typeface="Trebuchet MS" pitchFamily="34" charset="0"/>
              </a:rPr>
              <a:t>Workshop Step-by-Step Guide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09682"/>
            <a:ext cx="10515600" cy="732155"/>
          </a:xfrm>
        </p:spPr>
        <p:txBody>
          <a:bodyPr/>
          <a:lstStyle/>
          <a:p>
            <a:pPr algn="ctr"/>
            <a:br>
              <a:rPr lang="en-US" sz="2800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sz="2800" dirty="0">
                <a:solidFill>
                  <a:schemeClr val="accent2"/>
                </a:solidFill>
                <a:latin typeface="Trebuchet MS" pitchFamily="34" charset="0"/>
              </a:rPr>
              <a:t>Marketing / Promotion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33385"/>
            <a:ext cx="10515600" cy="4702628"/>
          </a:xfrm>
        </p:spPr>
        <p:txBody>
          <a:bodyPr/>
          <a:lstStyle/>
          <a:p>
            <a:pPr marL="0" indent="0">
              <a:lnSpc>
                <a:spcPct val="100000"/>
              </a:lnSpc>
              <a:buClr>
                <a:schemeClr val="accent2"/>
              </a:buClr>
              <a:buNone/>
            </a:pPr>
            <a:r>
              <a:rPr lang="en-US" sz="1800" dirty="0"/>
              <a:t>Here is a step by step guide that will ensure you have completed every part of creating your very best workshop:</a:t>
            </a:r>
          </a:p>
          <a:p>
            <a:pPr lvl="1">
              <a:lnSpc>
                <a:spcPct val="100000"/>
              </a:lnSpc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sz="1600" dirty="0"/>
              <a:t>Complete your Marketing Plan and Calendar in advance and choose event topics for each month.</a:t>
            </a:r>
          </a:p>
          <a:p>
            <a:pPr lvl="1">
              <a:lnSpc>
                <a:spcPct val="100000"/>
              </a:lnSpc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sz="1600" dirty="0"/>
              <a:t>Prepare your marketing materials for the workshop (Ex: flyer, postcard, Eventbrite)</a:t>
            </a:r>
          </a:p>
          <a:p>
            <a:pPr lvl="1">
              <a:lnSpc>
                <a:spcPct val="100000"/>
              </a:lnSpc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sz="1600" dirty="0"/>
              <a:t>Print flyers and hang in office or hand out individually</a:t>
            </a:r>
          </a:p>
          <a:p>
            <a:pPr lvl="1">
              <a:lnSpc>
                <a:spcPct val="100000"/>
              </a:lnSpc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sz="1600" dirty="0"/>
              <a:t>Have staff communicate with patients about workshop and schedule for event</a:t>
            </a:r>
          </a:p>
          <a:p>
            <a:pPr lvl="1">
              <a:lnSpc>
                <a:spcPct val="100000"/>
              </a:lnSpc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sz="1600" dirty="0"/>
              <a:t>Create Facebook event (another option: create an Eventbrite event)</a:t>
            </a:r>
          </a:p>
          <a:p>
            <a:pPr lvl="1">
              <a:lnSpc>
                <a:spcPct val="100000"/>
              </a:lnSpc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sz="1600" dirty="0"/>
              <a:t>Do a Facebook live video and invite followers </a:t>
            </a:r>
          </a:p>
          <a:p>
            <a:pPr lvl="1">
              <a:lnSpc>
                <a:spcPct val="100000"/>
              </a:lnSpc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sz="1600" dirty="0"/>
              <a:t>Send email blast invite</a:t>
            </a:r>
          </a:p>
          <a:p>
            <a:pPr lvl="1">
              <a:lnSpc>
                <a:spcPct val="100000"/>
              </a:lnSpc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sz="1600" dirty="0"/>
              <a:t>Review PowerPoint presentation (located in Provider Tools) </a:t>
            </a:r>
          </a:p>
          <a:p>
            <a:pPr lvl="1">
              <a:buClr>
                <a:schemeClr val="accent2"/>
              </a:buClr>
              <a:buFont typeface="Wingdings" panose="05000000000000000000" pitchFamily="2" charset="2"/>
              <a:buChar char="Ø"/>
            </a:pPr>
            <a:endParaRPr lang="en-US" sz="1600" dirty="0"/>
          </a:p>
          <a:p>
            <a:pPr lvl="1">
              <a:buClr>
                <a:schemeClr val="accent2"/>
              </a:buClr>
              <a:buFont typeface="Wingdings" panose="05000000000000000000" pitchFamily="2" charset="2"/>
              <a:buChar char="Ø"/>
            </a:pPr>
            <a:endParaRPr lang="en-US" sz="1600" dirty="0"/>
          </a:p>
          <a:p>
            <a:pPr lvl="1">
              <a:buClr>
                <a:schemeClr val="accent2"/>
              </a:buClr>
              <a:buFont typeface="Wingdings" panose="05000000000000000000" pitchFamily="2" charset="2"/>
              <a:buChar char="Ø"/>
            </a:pPr>
            <a:endParaRPr lang="en-US" sz="1600" dirty="0"/>
          </a:p>
          <a:p>
            <a:pPr lvl="1">
              <a:buClr>
                <a:schemeClr val="accent2"/>
              </a:buClr>
              <a:buFont typeface="Wingdings" panose="05000000000000000000" pitchFamily="2" charset="2"/>
              <a:buChar char="Ø"/>
            </a:pPr>
            <a:endParaRPr lang="en-US" sz="1600" dirty="0"/>
          </a:p>
          <a:p>
            <a:pPr lvl="1">
              <a:buClr>
                <a:schemeClr val="accent2"/>
              </a:buClr>
              <a:buFont typeface="Wingdings" panose="05000000000000000000" pitchFamily="2" charset="2"/>
              <a:buChar char="Ø"/>
            </a:pPr>
            <a:endParaRPr lang="en-US" sz="1600" dirty="0"/>
          </a:p>
          <a:p>
            <a:pPr lvl="1">
              <a:buClr>
                <a:schemeClr val="accent2"/>
              </a:buClr>
              <a:buFont typeface="Wingdings" panose="05000000000000000000" pitchFamily="2" charset="2"/>
              <a:buChar char="Ø"/>
            </a:pPr>
            <a:endParaRPr lang="en-US" sz="1600" dirty="0"/>
          </a:p>
          <a:p>
            <a:pPr lvl="1">
              <a:buClr>
                <a:schemeClr val="accent2"/>
              </a:buClr>
              <a:buFont typeface="Wingdings" panose="05000000000000000000" pitchFamily="2" charset="2"/>
              <a:buChar char="Ø"/>
            </a:pPr>
            <a:endParaRPr lang="en-US" sz="1200" dirty="0"/>
          </a:p>
          <a:p>
            <a:pPr lvl="1">
              <a:buClr>
                <a:schemeClr val="accent2"/>
              </a:buClr>
              <a:buFont typeface="Wingdings" panose="05000000000000000000" pitchFamily="2" charset="2"/>
              <a:buChar char="Ø"/>
            </a:pPr>
            <a:endParaRPr lang="en-US" sz="1200" dirty="0"/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endParaRPr lang="en-US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11116"/>
            <a:ext cx="10515600" cy="993412"/>
          </a:xfrm>
        </p:spPr>
        <p:txBody>
          <a:bodyPr/>
          <a:lstStyle/>
          <a:p>
            <a:pPr algn="ctr"/>
            <a:r>
              <a:rPr lang="en-US" sz="2800" dirty="0">
                <a:solidFill>
                  <a:schemeClr val="accent2"/>
                </a:solidFill>
                <a:latin typeface="Trebuchet MS" pitchFamily="34" charset="0"/>
              </a:rPr>
              <a:t>Preparation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04528"/>
            <a:ext cx="10515600" cy="5502638"/>
          </a:xfrm>
        </p:spPr>
        <p:txBody>
          <a:bodyPr/>
          <a:lstStyle/>
          <a:p>
            <a:pPr>
              <a:lnSpc>
                <a:spcPct val="100000"/>
              </a:lnSpc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sz="1800" b="1" dirty="0"/>
              <a:t>Staff Preparation</a:t>
            </a:r>
          </a:p>
          <a:p>
            <a:pPr lvl="1">
              <a:lnSpc>
                <a:spcPct val="100000"/>
              </a:lnSpc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sz="1600" dirty="0"/>
              <a:t>Print documents:</a:t>
            </a:r>
          </a:p>
          <a:p>
            <a:pPr lvl="2">
              <a:lnSpc>
                <a:spcPct val="100000"/>
              </a:lnSpc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en-US" sz="1600" dirty="0"/>
              <a:t>Sign-in sheet</a:t>
            </a:r>
          </a:p>
          <a:p>
            <a:pPr lvl="2">
              <a:lnSpc>
                <a:spcPct val="100000"/>
              </a:lnSpc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en-US" sz="1600" dirty="0"/>
              <a:t>SprintSet Questionnaire </a:t>
            </a:r>
          </a:p>
          <a:p>
            <a:pPr lvl="2">
              <a:lnSpc>
                <a:spcPct val="100000"/>
              </a:lnSpc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en-US" sz="1600" dirty="0"/>
              <a:t>SprintSet Agreement</a:t>
            </a:r>
          </a:p>
          <a:p>
            <a:pPr lvl="2">
              <a:lnSpc>
                <a:spcPct val="100000"/>
              </a:lnSpc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en-US" sz="1600" dirty="0"/>
              <a:t>Instruction Sheets (Full/Short)</a:t>
            </a:r>
          </a:p>
          <a:p>
            <a:pPr lvl="1">
              <a:lnSpc>
                <a:spcPct val="100000"/>
              </a:lnSpc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sz="1600" dirty="0"/>
              <a:t>SprintSet Kit and Meta-Oxy Kits (based on number of guests)</a:t>
            </a:r>
          </a:p>
          <a:p>
            <a:pPr lvl="1">
              <a:lnSpc>
                <a:spcPct val="100000"/>
              </a:lnSpc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sz="1600" dirty="0"/>
              <a:t>Camera or Phone to take client’s before picture</a:t>
            </a:r>
          </a:p>
          <a:p>
            <a:pPr lvl="1">
              <a:lnSpc>
                <a:spcPct val="100000"/>
              </a:lnSpc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sz="1600" dirty="0"/>
              <a:t>Table </a:t>
            </a:r>
          </a:p>
          <a:p>
            <a:pPr lvl="2">
              <a:lnSpc>
                <a:spcPct val="100000"/>
              </a:lnSpc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en-US" sz="1600" dirty="0"/>
              <a:t>Healthy snacks </a:t>
            </a:r>
          </a:p>
          <a:p>
            <a:pPr lvl="2">
              <a:lnSpc>
                <a:spcPct val="100000"/>
              </a:lnSpc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en-US" sz="1600" dirty="0"/>
              <a:t>Water, herbal teas 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endParaRPr lang="en-US" sz="1800" dirty="0"/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endParaRPr lang="en-US" sz="1800" dirty="0"/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endParaRPr lang="en-US" sz="1800" dirty="0"/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endParaRPr lang="en-US" sz="1800" dirty="0"/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endParaRPr lang="en-US" sz="1800" dirty="0"/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9442"/>
            <a:ext cx="10515600" cy="986183"/>
          </a:xfrm>
        </p:spPr>
        <p:txBody>
          <a:bodyPr/>
          <a:lstStyle/>
          <a:p>
            <a:pPr algn="ctr"/>
            <a:r>
              <a:rPr lang="en-US" sz="2800" dirty="0">
                <a:solidFill>
                  <a:schemeClr val="accent2"/>
                </a:solidFill>
                <a:latin typeface="Trebuchet MS" pitchFamily="34" charset="0"/>
              </a:rPr>
              <a:t>Speaker Preparation – How to Run a Persuasive Workshop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>
              <a:lnSpc>
                <a:spcPct val="100000"/>
              </a:lnSpc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sz="1800" b="1" dirty="0"/>
              <a:t>Get Mentally Prepared </a:t>
            </a:r>
            <a:endParaRPr lang="en-US" sz="1800" dirty="0"/>
          </a:p>
          <a:p>
            <a:pPr lvl="1">
              <a:lnSpc>
                <a:spcPct val="100000"/>
              </a:lnSpc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sz="1600" dirty="0"/>
              <a:t>Visualize the outcome you want and what you want your audience to get out of this event</a:t>
            </a:r>
            <a:endParaRPr lang="en-US" sz="1800" dirty="0"/>
          </a:p>
          <a:p>
            <a:pPr>
              <a:lnSpc>
                <a:spcPct val="100000"/>
              </a:lnSpc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sz="1800" b="1" dirty="0"/>
              <a:t>Have a Strong Open</a:t>
            </a:r>
          </a:p>
          <a:p>
            <a:pPr lvl="1">
              <a:lnSpc>
                <a:spcPct val="100000"/>
              </a:lnSpc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sz="1600" dirty="0"/>
              <a:t>Open in a dynamic way, grab your audience's attention (Ex: start with a story, testimonial or have them do an exercise)</a:t>
            </a:r>
          </a:p>
          <a:p>
            <a:pPr>
              <a:lnSpc>
                <a:spcPct val="100000"/>
              </a:lnSpc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sz="1800" b="1" dirty="0"/>
              <a:t>Introduce the Pain </a:t>
            </a:r>
          </a:p>
          <a:p>
            <a:pPr lvl="1">
              <a:lnSpc>
                <a:spcPct val="100000"/>
              </a:lnSpc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sz="1600" dirty="0"/>
              <a:t>Establish pain-points as to why they should be listening to your presentation</a:t>
            </a:r>
          </a:p>
          <a:p>
            <a:pPr lvl="1">
              <a:lnSpc>
                <a:spcPct val="100000"/>
              </a:lnSpc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sz="1600" dirty="0"/>
              <a:t>Identity struggles, connect with them</a:t>
            </a:r>
          </a:p>
          <a:p>
            <a:pPr>
              <a:lnSpc>
                <a:spcPct val="100000"/>
              </a:lnSpc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sz="1800" b="1" dirty="0"/>
              <a:t>Ask Questions</a:t>
            </a:r>
          </a:p>
          <a:p>
            <a:pPr lvl="1">
              <a:lnSpc>
                <a:spcPct val="100000"/>
              </a:lnSpc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sz="1600" dirty="0"/>
              <a:t>Have audience share their experiences, pain, challenges. Allow them to recognize the need to make  changes in their life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9442"/>
            <a:ext cx="10515600" cy="986183"/>
          </a:xfrm>
        </p:spPr>
        <p:txBody>
          <a:bodyPr/>
          <a:lstStyle/>
          <a:p>
            <a:pPr algn="ctr"/>
            <a:r>
              <a:rPr lang="en-US" sz="2800" dirty="0">
                <a:solidFill>
                  <a:schemeClr val="accent2"/>
                </a:solidFill>
                <a:latin typeface="Trebuchet MS" pitchFamily="34" charset="0"/>
              </a:rPr>
              <a:t>Speaker Preparation – How to Run a Persuasive Workshop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44895"/>
            <a:ext cx="10515600" cy="4351338"/>
          </a:xfrm>
        </p:spPr>
        <p:txBody>
          <a:bodyPr/>
          <a:lstStyle/>
          <a:p>
            <a:pPr>
              <a:lnSpc>
                <a:spcPct val="100000"/>
              </a:lnSpc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sz="1800" b="1" dirty="0"/>
              <a:t>Change Emotional State </a:t>
            </a:r>
          </a:p>
          <a:p>
            <a:pPr lvl="1">
              <a:lnSpc>
                <a:spcPct val="100000"/>
              </a:lnSpc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en-US" sz="1600" dirty="0"/>
              <a:t>Paint a picture of life without the “pain” or “problems” they experience </a:t>
            </a:r>
          </a:p>
          <a:p>
            <a:pPr lvl="1">
              <a:lnSpc>
                <a:spcPct val="100000"/>
              </a:lnSpc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en-US" sz="1600" dirty="0"/>
              <a:t>Allow them to further tap into the pain and recognize the need for change</a:t>
            </a:r>
          </a:p>
          <a:p>
            <a:pPr lvl="1">
              <a:lnSpc>
                <a:spcPct val="100000"/>
              </a:lnSpc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en-US" sz="1600" dirty="0"/>
              <a:t>Start to give them hope</a:t>
            </a:r>
          </a:p>
          <a:p>
            <a:pPr>
              <a:lnSpc>
                <a:spcPct val="100000"/>
              </a:lnSpc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sz="1800" b="1" dirty="0"/>
              <a:t>Show Proof</a:t>
            </a:r>
          </a:p>
          <a:p>
            <a:pPr lvl="1">
              <a:lnSpc>
                <a:spcPct val="100000"/>
              </a:lnSpc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en-US" sz="1600" dirty="0"/>
              <a:t>Provide examples of successful clients </a:t>
            </a:r>
          </a:p>
          <a:p>
            <a:pPr lvl="1">
              <a:lnSpc>
                <a:spcPct val="100000"/>
              </a:lnSpc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en-US" sz="1600" dirty="0"/>
              <a:t>Live testimonials and before and after pictures</a:t>
            </a:r>
          </a:p>
          <a:p>
            <a:pPr>
              <a:lnSpc>
                <a:spcPct val="100000"/>
              </a:lnSpc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sz="1800" b="1" dirty="0"/>
              <a:t>Create Urgency “Call to Action”</a:t>
            </a:r>
          </a:p>
          <a:p>
            <a:pPr lvl="1">
              <a:lnSpc>
                <a:spcPct val="100000"/>
              </a:lnSpc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en-US" sz="1600" dirty="0"/>
              <a:t>Focus on their health. </a:t>
            </a:r>
          </a:p>
          <a:p>
            <a:pPr lvl="1">
              <a:lnSpc>
                <a:spcPct val="100000"/>
              </a:lnSpc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en-US" sz="1600" dirty="0"/>
              <a:t>Be clear as to what will happen if they take action now, and what will happen if they don’t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217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08546"/>
            <a:ext cx="10515600" cy="993412"/>
          </a:xfrm>
        </p:spPr>
        <p:txBody>
          <a:bodyPr/>
          <a:lstStyle/>
          <a:p>
            <a:pPr algn="ctr"/>
            <a:r>
              <a:rPr lang="en-US" sz="2800" dirty="0">
                <a:solidFill>
                  <a:schemeClr val="accent2"/>
                </a:solidFill>
                <a:latin typeface="Trebuchet MS" pitchFamily="34" charset="0"/>
              </a:rPr>
              <a:t>Day of Workshop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9193"/>
            <a:ext cx="10515600" cy="5502638"/>
          </a:xfrm>
        </p:spPr>
        <p:txBody>
          <a:bodyPr/>
          <a:lstStyle/>
          <a:p>
            <a:pPr>
              <a:lnSpc>
                <a:spcPct val="100000"/>
              </a:lnSpc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sz="1800" b="1" dirty="0"/>
              <a:t>Guest Arrival </a:t>
            </a:r>
          </a:p>
          <a:p>
            <a:pPr lvl="1">
              <a:lnSpc>
                <a:spcPct val="100000"/>
              </a:lnSpc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sz="1600" dirty="0"/>
              <a:t>Sign-in </a:t>
            </a:r>
          </a:p>
          <a:p>
            <a:pPr lvl="1">
              <a:lnSpc>
                <a:spcPct val="100000"/>
              </a:lnSpc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sz="1600" dirty="0"/>
              <a:t>Complete SprintSet Questionnaire</a:t>
            </a:r>
          </a:p>
          <a:p>
            <a:pPr lvl="1">
              <a:lnSpc>
                <a:spcPct val="100000"/>
              </a:lnSpc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sz="1600" dirty="0"/>
              <a:t>Staff enters guest's information into Healthy Edge Software (Tanita)</a:t>
            </a:r>
          </a:p>
          <a:p>
            <a:pPr lvl="1">
              <a:lnSpc>
                <a:spcPct val="100000"/>
              </a:lnSpc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sz="1600" dirty="0"/>
              <a:t>Perform as many BCA’s as possible prior to the workshop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sz="1800" b="1" dirty="0"/>
              <a:t>Workshop begins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sz="1800" b="1" dirty="0"/>
              <a:t>Workshop ends</a:t>
            </a:r>
          </a:p>
          <a:p>
            <a:pPr lvl="1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sz="1600" dirty="0"/>
              <a:t>Walk guest to break out room (have BCA &amp; Questionnaire ready)</a:t>
            </a:r>
          </a:p>
          <a:p>
            <a:pPr lvl="1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sz="1600" dirty="0"/>
              <a:t>Discuss BCA Findings </a:t>
            </a:r>
          </a:p>
          <a:p>
            <a:pPr lvl="1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sz="1600" dirty="0"/>
              <a:t>Obtain commitment - discuss investment</a:t>
            </a:r>
          </a:p>
          <a:p>
            <a:pPr lvl="1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sz="1600" dirty="0"/>
              <a:t>Sign agreement - walk client to front desk 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sz="1800" b="1" dirty="0"/>
              <a:t>Administer BCA’s to those who did not have one </a:t>
            </a:r>
          </a:p>
          <a:p>
            <a:pPr marL="457200" lvl="1" indent="0">
              <a:buClr>
                <a:schemeClr val="accent2"/>
              </a:buClr>
              <a:buNone/>
            </a:pPr>
            <a:endParaRPr lang="en-US" sz="1600" dirty="0"/>
          </a:p>
          <a:p>
            <a:pPr lvl="1"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sz="1400" dirty="0"/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endParaRPr lang="en-US" sz="1800" dirty="0"/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endParaRPr lang="en-US" sz="1800" dirty="0"/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endParaRPr lang="en-US" sz="1800" dirty="0"/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endParaRPr lang="en-US" sz="1800" dirty="0"/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99502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19568"/>
            <a:ext cx="10515600" cy="993412"/>
          </a:xfrm>
        </p:spPr>
        <p:txBody>
          <a:bodyPr/>
          <a:lstStyle/>
          <a:p>
            <a:pPr algn="ctr"/>
            <a:r>
              <a:rPr lang="en-US" sz="2800" dirty="0">
                <a:solidFill>
                  <a:schemeClr val="accent2"/>
                </a:solidFill>
                <a:latin typeface="Trebuchet MS" pitchFamily="34" charset="0"/>
              </a:rPr>
              <a:t>Day of Workshop - 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55362"/>
            <a:ext cx="10515600" cy="5502638"/>
          </a:xfrm>
        </p:spPr>
        <p:txBody>
          <a:bodyPr/>
          <a:lstStyle/>
          <a:p>
            <a:pPr>
              <a:lnSpc>
                <a:spcPct val="100000"/>
              </a:lnSpc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sz="1800" b="1" dirty="0"/>
              <a:t>Check-Out Process</a:t>
            </a:r>
          </a:p>
          <a:p>
            <a:pPr lvl="1">
              <a:lnSpc>
                <a:spcPct val="100000"/>
              </a:lnSpc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sz="1600" dirty="0"/>
              <a:t>Staff #1</a:t>
            </a:r>
          </a:p>
          <a:p>
            <a:pPr lvl="2">
              <a:lnSpc>
                <a:spcPct val="100000"/>
              </a:lnSpc>
              <a:buClr>
                <a:schemeClr val="accent2"/>
              </a:buClr>
            </a:pPr>
            <a:r>
              <a:rPr lang="en-US" sz="1600" dirty="0"/>
              <a:t>Collect payment</a:t>
            </a:r>
          </a:p>
          <a:p>
            <a:pPr lvl="2">
              <a:lnSpc>
                <a:spcPct val="100000"/>
              </a:lnSpc>
              <a:buClr>
                <a:schemeClr val="accent2"/>
              </a:buClr>
            </a:pPr>
            <a:r>
              <a:rPr lang="en-US" sz="1600" dirty="0"/>
              <a:t>Scan all signed documents (give client copy)</a:t>
            </a:r>
          </a:p>
          <a:p>
            <a:pPr lvl="2">
              <a:lnSpc>
                <a:spcPct val="100000"/>
              </a:lnSpc>
              <a:buClr>
                <a:schemeClr val="accent2"/>
              </a:buClr>
            </a:pPr>
            <a:r>
              <a:rPr lang="en-US" sz="1600" dirty="0"/>
              <a:t>Obtain start date (advise that their coach will contact them prior to start </a:t>
            </a:r>
            <a:r>
              <a:rPr lang="en-US" sz="1600"/>
              <a:t>date)</a:t>
            </a:r>
            <a:endParaRPr lang="en-US" sz="1600" dirty="0"/>
          </a:p>
          <a:p>
            <a:pPr lvl="2">
              <a:lnSpc>
                <a:spcPct val="100000"/>
              </a:lnSpc>
              <a:buClr>
                <a:schemeClr val="accent2"/>
              </a:buClr>
            </a:pPr>
            <a:r>
              <a:rPr lang="en-US" sz="1600" dirty="0"/>
              <a:t>Make (2) follow-up appointments</a:t>
            </a:r>
          </a:p>
          <a:p>
            <a:pPr lvl="1">
              <a:lnSpc>
                <a:spcPct val="100000"/>
              </a:lnSpc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sz="1600" dirty="0"/>
              <a:t>Staff #2</a:t>
            </a:r>
          </a:p>
          <a:p>
            <a:pPr lvl="2">
              <a:lnSpc>
                <a:spcPct val="100000"/>
              </a:lnSpc>
              <a:buClr>
                <a:schemeClr val="accent2"/>
              </a:buClr>
            </a:pPr>
            <a:r>
              <a:rPr lang="en-US" sz="1600" dirty="0"/>
              <a:t>Take before picture</a:t>
            </a:r>
          </a:p>
          <a:p>
            <a:pPr lvl="2">
              <a:lnSpc>
                <a:spcPct val="100000"/>
              </a:lnSpc>
              <a:buClr>
                <a:schemeClr val="accent2"/>
              </a:buClr>
            </a:pPr>
            <a:r>
              <a:rPr lang="en-US" sz="1600" dirty="0"/>
              <a:t>Provide SprintSet Kit and Meta-Oxy test (include in Kit if not done in office)</a:t>
            </a:r>
          </a:p>
          <a:p>
            <a:pPr>
              <a:lnSpc>
                <a:spcPct val="100000"/>
              </a:lnSpc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sz="1800" b="1" dirty="0"/>
              <a:t>Once Client Leaves</a:t>
            </a:r>
          </a:p>
          <a:p>
            <a:pPr lvl="1">
              <a:lnSpc>
                <a:spcPct val="100000"/>
              </a:lnSpc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sz="1600" dirty="0"/>
              <a:t>Enter client in portal system </a:t>
            </a:r>
          </a:p>
          <a:p>
            <a:pPr lvl="1">
              <a:lnSpc>
                <a:spcPct val="100000"/>
              </a:lnSpc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sz="1600" dirty="0"/>
              <a:t>Upload BCA and before picture</a:t>
            </a:r>
          </a:p>
          <a:p>
            <a:pPr>
              <a:lnSpc>
                <a:spcPct val="100000"/>
              </a:lnSpc>
              <a:buClr>
                <a:schemeClr val="accent2"/>
              </a:buClr>
              <a:buFont typeface="Wingdings" panose="05000000000000000000" pitchFamily="2" charset="2"/>
              <a:buChar char="Ø"/>
            </a:pPr>
            <a:endParaRPr lang="en-US" sz="2400" dirty="0"/>
          </a:p>
          <a:p>
            <a:pPr>
              <a:lnSpc>
                <a:spcPct val="100000"/>
              </a:lnSpc>
              <a:buClr>
                <a:schemeClr val="accent2"/>
              </a:buClr>
              <a:buFont typeface="Wingdings" panose="05000000000000000000" pitchFamily="2" charset="2"/>
              <a:buChar char="Ø"/>
            </a:pPr>
            <a:endParaRPr lang="en-US" sz="1600" b="1" dirty="0"/>
          </a:p>
          <a:p>
            <a:pPr lvl="2">
              <a:lnSpc>
                <a:spcPct val="100000"/>
              </a:lnSpc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sz="1600" dirty="0"/>
          </a:p>
          <a:p>
            <a:pPr lvl="1">
              <a:lnSpc>
                <a:spcPct val="100000"/>
              </a:lnSpc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sz="1600" dirty="0"/>
          </a:p>
          <a:p>
            <a:pPr lvl="1">
              <a:lnSpc>
                <a:spcPct val="100000"/>
              </a:lnSpc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sz="1600" b="1" dirty="0"/>
          </a:p>
          <a:p>
            <a:pPr lvl="1">
              <a:lnSpc>
                <a:spcPct val="100000"/>
              </a:lnSpc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sz="1600" dirty="0"/>
          </a:p>
          <a:p>
            <a:pPr marL="0" indent="0">
              <a:buClr>
                <a:schemeClr val="accent2"/>
              </a:buClr>
              <a:buNone/>
            </a:pPr>
            <a:endParaRPr lang="en-US" sz="1800" dirty="0"/>
          </a:p>
          <a:p>
            <a:pPr lvl="1"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sz="1400" dirty="0"/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endParaRPr lang="en-US" sz="1800" dirty="0"/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endParaRPr lang="en-US" sz="1800" dirty="0"/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endParaRPr lang="en-US" sz="1800" dirty="0"/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endParaRPr lang="en-US" sz="1800" dirty="0"/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059864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508</Words>
  <Application>Microsoft Office PowerPoint</Application>
  <PresentationFormat>Widescreen</PresentationFormat>
  <Paragraphs>97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Trebuchet MS</vt:lpstr>
      <vt:lpstr>Wingdings</vt:lpstr>
      <vt:lpstr>1_Office Theme</vt:lpstr>
      <vt:lpstr>Workshop Step-by-Step Guide</vt:lpstr>
      <vt:lpstr> Marketing / Promotion</vt:lpstr>
      <vt:lpstr>Preparation</vt:lpstr>
      <vt:lpstr>Speaker Preparation – How to Run a Persuasive Workshop</vt:lpstr>
      <vt:lpstr>Speaker Preparation – How to Run a Persuasive Workshop</vt:lpstr>
      <vt:lpstr>Day of Workshop</vt:lpstr>
      <vt:lpstr>Day of Workshop - Continued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</dc:creator>
  <cp:lastModifiedBy>Angela Dawes</cp:lastModifiedBy>
  <cp:revision>85</cp:revision>
  <dcterms:created xsi:type="dcterms:W3CDTF">2018-03-16T21:41:00Z</dcterms:created>
  <dcterms:modified xsi:type="dcterms:W3CDTF">2020-01-20T17:10:36Z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1033-10.2.0.5996</vt:lpwstr>
  </property>
</Properties>
</file>